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76" r:id="rId3"/>
    <p:sldId id="280" r:id="rId4"/>
    <p:sldId id="279" r:id="rId5"/>
    <p:sldId id="293"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0B8"/>
    <a:srgbClr val="EE8E2E"/>
    <a:srgbClr val="EC8218"/>
    <a:srgbClr val="CCFF66"/>
    <a:srgbClr val="CC66FF"/>
    <a:srgbClr val="1C0FC1"/>
    <a:srgbClr val="FF6600"/>
    <a:srgbClr val="D05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42" autoAdjust="0"/>
    <p:restoredTop sz="84636" autoAdjust="0"/>
  </p:normalViewPr>
  <p:slideViewPr>
    <p:cSldViewPr>
      <p:cViewPr>
        <p:scale>
          <a:sx n="101" d="100"/>
          <a:sy n="101" d="100"/>
        </p:scale>
        <p:origin x="-1818"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3ACCAFD-2A1C-4A09-9BEF-F1C7F8BDE032}" type="datetimeFigureOut">
              <a:rPr lang="ru-RU"/>
              <a:pPr>
                <a:defRPr/>
              </a:pPr>
              <a:t>13.10.2017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62ACF8EA-F639-4594-A7E1-1AFA9F3543FD}" type="slidenum">
              <a:rPr lang="ru-RU"/>
              <a:pPr>
                <a:defRPr/>
              </a:pPr>
              <a:t>‹#›</a:t>
            </a:fld>
            <a:endParaRPr lang="ru-RU"/>
          </a:p>
        </p:txBody>
      </p:sp>
    </p:spTree>
    <p:extLst>
      <p:ext uri="{BB962C8B-B14F-4D97-AF65-F5344CB8AC3E}">
        <p14:creationId xmlns:p14="http://schemas.microsoft.com/office/powerpoint/2010/main" val="3779442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1BA9742-3509-43B8-ADF4-F4C7C0078F31}" type="datetimeFigureOut">
              <a:rPr lang="ru-RU"/>
              <a:pPr>
                <a:defRPr/>
              </a:pPr>
              <a:t>13.10.2017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93B0763-A673-4EA1-86C2-28A135B3362E}" type="slidenum">
              <a:rPr lang="ru-RU"/>
              <a:pPr>
                <a:defRPr/>
              </a:pPr>
              <a:t>‹#›</a:t>
            </a:fld>
            <a:endParaRPr lang="ru-RU"/>
          </a:p>
        </p:txBody>
      </p:sp>
    </p:spTree>
    <p:extLst>
      <p:ext uri="{BB962C8B-B14F-4D97-AF65-F5344CB8AC3E}">
        <p14:creationId xmlns:p14="http://schemas.microsoft.com/office/powerpoint/2010/main" val="3361003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p:spPr>
      </p:sp>
      <p:sp>
        <p:nvSpPr>
          <p:cNvPr id="143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dirty="0" smtClean="0"/>
          </a:p>
        </p:txBody>
      </p:sp>
      <p:sp>
        <p:nvSpPr>
          <p:cNvPr id="143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0873C8-7CED-41CB-AAFD-9EE6198D58AE}" type="slidenum">
              <a:rPr lang="ru-RU" altLang="ru-RU" smtClean="0"/>
              <a:pPr/>
              <a:t>1</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While the program properly exits if authorization fails, it does not ensure that the message is addressed to the user. As a result, a</a:t>
            </a:r>
            <a:r>
              <a:rPr lang="en-US" baseline="0" dirty="0" smtClean="0"/>
              <a:t> user </a:t>
            </a:r>
            <a:r>
              <a:rPr lang="en-US" dirty="0" smtClean="0"/>
              <a:t>authorized to look at messages could provide any arbitrary identifier and read private messages that were intended for other users.</a:t>
            </a:r>
            <a:r>
              <a:rPr lang="en-US" baseline="0" dirty="0" smtClean="0"/>
              <a:t> </a:t>
            </a:r>
            <a:r>
              <a:rPr lang="en-US" dirty="0" smtClean="0"/>
              <a:t>One way to avoid this problem would be to ensure that the "to" field in the message object matches the username of the authenticated user.</a:t>
            </a:r>
          </a:p>
          <a:p>
            <a:endParaRPr lang="en-US"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To correct the code,</a:t>
            </a:r>
            <a:r>
              <a:rPr lang="en-US" baseline="0" dirty="0" smtClean="0"/>
              <a:t> the message being requested is added to the authorization request.  Verification is now made that the user is authorized to retrieve the message being requested.</a:t>
            </a:r>
            <a:endParaRPr lang="en-US"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The final words</a:t>
            </a:r>
            <a:r>
              <a:rPr lang="en-US" baseline="0" dirty="0" smtClean="0"/>
              <a:t> to live by for Authorization is "any client/server application must verify security on the server".  This corresponds to CWE-602 titled "</a:t>
            </a:r>
            <a:r>
              <a:rPr lang="en-US" dirty="0" smtClean="0"/>
              <a:t>Client-Side Enforcement of Server-Side Security".</a:t>
            </a:r>
            <a:r>
              <a:rPr lang="en-US" baseline="0" dirty="0" smtClean="0"/>
              <a:t> </a:t>
            </a:r>
            <a:r>
              <a:rPr lang="en-US" b="0" dirty="0" smtClean="0"/>
              <a:t>An attacker can modify the client-side behavior to bypass the protection mechanisms.</a:t>
            </a:r>
            <a:r>
              <a:rPr lang="en-US" b="0" baseline="0" dirty="0" smtClean="0"/>
              <a:t>  </a:t>
            </a:r>
            <a:r>
              <a:rPr lang="en-US" dirty="0" smtClean="0"/>
              <a:t>Note that this is also important with input validation,</a:t>
            </a:r>
            <a:r>
              <a:rPr lang="en-US" baseline="0" dirty="0" smtClean="0"/>
              <a:t> make sure the input is validated on the server and not on the client as an attacker can bypass any client side validation.</a:t>
            </a:r>
            <a:endParaRPr lang="en-US"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baseline="0" dirty="0" smtClean="0"/>
              <a:t>Demo - Using a debug proxy like Tamper Data is an easy way to see the requests coming from a client and modifying those requests before they reach the server.  This demo show why a client cannot be trusted to make security decisions.</a:t>
            </a:r>
            <a:endParaRPr lang="en-US" baseline="0" dirty="0" smtClean="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In 2009</a:t>
            </a:r>
            <a:r>
              <a:rPr lang="en-US" baseline="0" dirty="0" smtClean="0"/>
              <a:t> it was discovered that PayPal was not validating the price on the server.  So an attacker could modify the data being sent from the client and name their own price.  There are many tools out there that enable an HTTP request to be caught and altered before being delivered to the server.</a:t>
            </a:r>
            <a:endParaRPr lang="en-US"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defTabSz="929579">
              <a:defRPr/>
            </a:pPr>
            <a:r>
              <a:rPr lang="en-US" dirty="0" smtClean="0"/>
              <a:t>The client performs the authentication/authorization first and then</a:t>
            </a:r>
            <a:r>
              <a:rPr lang="en-US" baseline="0" dirty="0" smtClean="0"/>
              <a:t> </a:t>
            </a:r>
            <a:r>
              <a:rPr lang="en-US" dirty="0" smtClean="0"/>
              <a:t>only sends a CHANGE-ADDRESS  for that user if the authentication succeeds. Because the client has already performed the authentication, the server assumes that the username in the CHANGE-ADDRESS is the same as the authenticated user. An attacker could modify the client by removing the code that sends the "AUTH" command and simply executing the CHANGE-ADDRESS.</a:t>
            </a:r>
          </a:p>
          <a:p>
            <a:endParaRPr lang="en-US"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this fixed example, the authorization is done on the server as part of handling</a:t>
            </a:r>
            <a:r>
              <a:rPr lang="en-US" baseline="0" dirty="0" smtClean="0"/>
              <a:t> the CHANGE-ADDRESS request.  The client does not have the ability to request this functionality separately.</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Any client / server or web application that wants to keep track of state, must perform</a:t>
            </a:r>
            <a:r>
              <a:rPr lang="en-US" baseline="0" dirty="0" smtClean="0"/>
              <a:t> some type of session management.  In other words, in order to keep track of a user's place in a multi-stage process (e.g., a workflow), certain information must be passed in order to know where in the process the user currently is.  Often, data collected at one point in the workflow is used to make decisions at another point.  Therefore this data needs to be tracked throughout the process.</a:t>
            </a:r>
          </a:p>
          <a:p>
            <a:endParaRPr lang="en-US" baseline="0" dirty="0" smtClean="0"/>
          </a:p>
          <a:p>
            <a:r>
              <a:rPr lang="en-US" baseline="0" dirty="0" smtClean="0"/>
              <a:t>A simple example of this is authentication.  Many client / server applications require a user to authenticate (log in) as the first step.  The authentication information from step 1 is used to determine if the request for step 2 or step 3 is allowed.  If the authentication state was not saved, then the user would have to log in with each request.  Can you imagine the user's response if they had to enter their username and password every time they clicked a link in their online banking application?  They would end up driving to the bank!!</a:t>
            </a:r>
          </a:p>
          <a:p>
            <a:endParaRPr lang="en-US" baseline="0" dirty="0" smtClean="0"/>
          </a:p>
          <a:p>
            <a:r>
              <a:rPr lang="en-US" baseline="0" dirty="0" smtClean="0"/>
              <a:t>Keeping track of this information related to a particular user can be accomplished a number of different ways.  For example, the client application could store all the information provided and send it with each request made to the server.  Another option would be for the client and server to agree on a unique "session ID" and for the server to store the information along with that id.  Any client request would then only have to provide the unique session id and the server would be able to retrieve all the information related to that request.  Both options above require the client to store something, either the information or the session id.  There are two options for storing this information.  It can be stored in the a cookie on the client system, or it can be stored in the HTML body as (hidden) form fields.</a:t>
            </a:r>
          </a:p>
          <a:p>
            <a:endParaRPr lang="en-US" baseline="0" dirty="0" smtClean="0"/>
          </a:p>
          <a:p>
            <a:r>
              <a:rPr lang="en-US" baseline="0" dirty="0" smtClean="0"/>
              <a:t>The quad chart on this slide represents the four possible combinations.  It is important to understand these four combinations and the pros and cons associated with each.</a:t>
            </a:r>
          </a:p>
          <a:p>
            <a:endParaRPr lang="en-US" baseline="0" dirty="0" smtClean="0"/>
          </a:p>
          <a:p>
            <a:r>
              <a:rPr lang="en-US" baseline="0" dirty="0" smtClean="0"/>
              <a:t>If the application only needs to keep track of a small amount of information, then passing all the information with each request does not entail too much overhead and may be the easiest approach.</a:t>
            </a:r>
          </a:p>
          <a:p>
            <a:endParaRPr lang="en-US" baseline="0" dirty="0" smtClean="0"/>
          </a:p>
          <a:p>
            <a:r>
              <a:rPr lang="en-US" baseline="0" dirty="0" smtClean="0"/>
              <a:t>If a session ID is used, then this id needs to be protected with the same amount of vigor as one would protect the information that it maps to.</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three words to live by related to session management</a:t>
            </a:r>
            <a:r>
              <a:rPr lang="en-US" baseline="0" dirty="0" smtClean="0"/>
              <a:t> </a:t>
            </a:r>
            <a:r>
              <a:rPr lang="en-US" dirty="0" smtClean="0"/>
              <a:t>that we as developers must keep in mind.</a:t>
            </a:r>
            <a:r>
              <a:rPr lang="en-US" baseline="0" dirty="0" smtClean="0"/>
              <a:t>  The first is to e</a:t>
            </a:r>
            <a:r>
              <a:rPr lang="en-US" dirty="0" smtClean="0"/>
              <a:t>nforce a reasonable session lifespan so that if a</a:t>
            </a:r>
            <a:r>
              <a:rPr lang="en-US" baseline="0" dirty="0" smtClean="0"/>
              <a:t> session is compromised there is at least a limit to how long it can be exploited.  (Hopefully it is compromised after it expires!)  The second is to l</a:t>
            </a:r>
            <a:r>
              <a:rPr lang="en-US" dirty="0" smtClean="0"/>
              <a:t>everage existing session management solutions and avoid rolling your own.</a:t>
            </a:r>
            <a:r>
              <a:rPr lang="en-US" baseline="0" dirty="0" smtClean="0"/>
              <a:t>  Finally, to avoid session fixation attacks, f</a:t>
            </a:r>
            <a:r>
              <a:rPr lang="en-US" dirty="0" smtClean="0"/>
              <a:t>orce a change of session ID after a successful login.</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Authorization is the act of verifying</a:t>
            </a:r>
            <a:r>
              <a:rPr lang="en-US" baseline="0" dirty="0" smtClean="0"/>
              <a:t> that a previously authenticated user is allowed to perform a given operation or act on a given resource, and is often known as access control.  There are actually two things going on here.  The first is a check to verify that the user is allowed to visit a section of the application or perform a certain function.  For example, is the user allowed to delete records?  Maybe this is only reserved for administrators?  The second is a check to verify that the user is allowed to work within the specified context.  For example, after verifying that the user is allowed to use the delete record functionality, we then need to verify that the user is allowed to delete the specific record in question.</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words</a:t>
            </a:r>
            <a:r>
              <a:rPr lang="en-US" baseline="0" dirty="0" smtClean="0"/>
              <a:t> to live by focuses on session expiration. A session that "lives" for a long time give an attacker either a long time to try and discover the session identifier, or gives them a long time to work within the session once the identifier has been discovered.</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baseline="0" dirty="0" smtClean="0"/>
              <a:t>Demo – Discuss how </a:t>
            </a:r>
            <a:r>
              <a:rPr lang="en-US" baseline="0" dirty="0" err="1" smtClean="0"/>
              <a:t>Firesheep</a:t>
            </a:r>
            <a:r>
              <a:rPr lang="en-US" baseline="0" dirty="0" smtClean="0"/>
              <a:t> works, but explain we won’t be doing a demo on that part because we’re not using an unsecured wireless network here.  Discuss that the session could be compromised in other ways on the network, from PCAP logs, from application vulnerabilities like cross-site scripting, etc.  The key is that a session can potentially become known to someone else, and when that happens the main objective is to limit the lifetime of usefulness to the attacker.</a:t>
            </a:r>
          </a:p>
          <a:p>
            <a:endParaRPr lang="en-US" baseline="0" dirty="0" smtClean="0"/>
          </a:p>
          <a:p>
            <a:r>
              <a:rPr lang="en-US" baseline="0" dirty="0" smtClean="0"/>
              <a:t>Show that placing the session ID value into the cookies.txt file in the l33t/session folder, and then running the keepalive.pl script will keep making valid requests… thus the inactivity timeout that is usually in place in many application servers will never be reached.</a:t>
            </a:r>
          </a:p>
          <a:p>
            <a:endParaRPr lang="en-US" baseline="0" dirty="0" smtClean="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Note that the first article discusses</a:t>
            </a:r>
            <a:r>
              <a:rPr lang="en-US" baseline="0" dirty="0" smtClean="0"/>
              <a:t> the release of the tools that allow easier harvesting of session ID cookies that could be used to compromise sites like </a:t>
            </a:r>
            <a:r>
              <a:rPr lang="en-US" baseline="0" dirty="0" err="1" smtClean="0"/>
              <a:t>MySpace</a:t>
            </a:r>
            <a:r>
              <a:rPr lang="en-US" baseline="0" dirty="0" smtClean="0"/>
              <a:t> &amp; Facebook.  The article goes on to talk about Gmail also having the same vulnerability as well, and as can be seen people have raised the issue about a lack of session timeout around Gmail, even very recently.  Mention that as a user – you can help protect yourself by remembering to use the ‘logout’ function on a site when you’re done using it, don’t just close the browser window.</a:t>
            </a:r>
          </a:p>
          <a:p>
            <a:endParaRPr lang="en-US" baseline="0" dirty="0" smtClean="0"/>
          </a:p>
          <a:p>
            <a:r>
              <a:rPr lang="en-US" baseline="0" dirty="0" smtClean="0"/>
              <a:t>*click to build slide* Point out that although </a:t>
            </a:r>
            <a:r>
              <a:rPr lang="en-US" baseline="0" dirty="0" err="1" smtClean="0"/>
              <a:t>FireSheep</a:t>
            </a:r>
            <a:r>
              <a:rPr lang="en-US" baseline="0" dirty="0" smtClean="0"/>
              <a:t> got a lot of press in the security news last year because it made it *so* easy for the script kiddie level attackers, over 3 years ago, people had already started releasing tools to exploit this weakness.</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As a general</a:t>
            </a:r>
            <a:r>
              <a:rPr lang="en-US" baseline="0" dirty="0" smtClean="0"/>
              <a:t> rule, sessions should timeout after 30 minutes of inactivity. In addition, after 12 hours the user should be asked to log in again. </a:t>
            </a:r>
            <a:r>
              <a:rPr lang="en-US" baseline="0" dirty="0" err="1" smtClean="0"/>
              <a:t>THe</a:t>
            </a:r>
            <a:r>
              <a:rPr lang="en-US" baseline="0" dirty="0" smtClean="0"/>
              <a:t> hard timeout is important since after a full day, most people need to go to sleep and a session that continues to be "active" is a sign that it has been potentially broken.</a:t>
            </a:r>
          </a:p>
          <a:p>
            <a:endParaRPr lang="en-US" baseline="0" dirty="0" smtClean="0"/>
          </a:p>
          <a:p>
            <a:r>
              <a:rPr lang="en-US" baseline="0" dirty="0" smtClean="0"/>
              <a:t>Note that most application servers implement an inactivity timeout, but very few provide a hard timeout option. This may be something that you as a developer needs to encode in you application.</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second words to live by deals with leveraging existing session management solutions. Session</a:t>
            </a:r>
            <a:r>
              <a:rPr lang="en-US" baseline="0" dirty="0" smtClean="0"/>
              <a:t> management is complex and there are many opportunities to make mistakes. A lot of time has been put into existing solutions, and it is often better to leverage these solutions rather than build your own.</a:t>
            </a:r>
            <a:endParaRPr lang="en-US"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baseline="0" dirty="0" smtClean="0"/>
              <a:t>Demo is a quick example of both strong and a weak session passing techniques in the application.</a:t>
            </a:r>
            <a:endParaRPr lang="en-US" baseline="0" dirty="0" smtClean="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discuss the vulnerability in the Java </a:t>
            </a:r>
            <a:r>
              <a:rPr lang="en-US" baseline="0" dirty="0" err="1" smtClean="0"/>
              <a:t>WebServer</a:t>
            </a:r>
            <a:r>
              <a:rPr lang="en-US" baseline="0" dirty="0" smtClean="0"/>
              <a:t>, including the application server used by IBM WebSphere.  Even though the string looks very random at first glance… it doesn’t hold up to more scrutiny.  Walk through the flow of “get one session at 12:00:00, get another at 12:00:05”.  Notice that the session count went from 10 to 12.  That means someone else got a session somewhere between 12:00:00 and 12:00:05.  Just replay all those static values and try 6 times… one for each second that the session *might* have been created in.  This can be done in mere moments via automation.</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baseline="0" dirty="0" smtClean="0"/>
              <a:t>Demo – Show that when we first connect to the site, we are issued a CGISESSID value.  After we successfully login, it’s still using the same session value.  This means we know the site is vulnerable to a fixation attack, where an attacker can attempt to set the session of another user.  Remember, if the attacker has the ‘something you have’ authentication item… they’re going to be the same as the person who has authenticated using that ID.  To demonstrate, take the session ID out of the Tamper Data window, and going to the ~/l33t/session folder, run the ./fix-email script passing the “CGISESSID=….”  as a command line parameter.  This will send a specially crafted email to the demo user we’re using.  Bring up the email tool, and show the email.  By clicking the link to the website, it’s *really* the </a:t>
            </a:r>
            <a:r>
              <a:rPr lang="en-US" baseline="0" dirty="0" err="1" smtClean="0"/>
              <a:t>InSQR</a:t>
            </a:r>
            <a:r>
              <a:rPr lang="en-US" baseline="0" dirty="0" smtClean="0"/>
              <a:t> site, and it’s *really* the real login page with no other code.  But the attacker has passed the session ID to use to the webserver in the </a:t>
            </a:r>
            <a:r>
              <a:rPr lang="en-US" baseline="0" dirty="0" err="1" smtClean="0"/>
              <a:t>querystring</a:t>
            </a:r>
            <a:r>
              <a:rPr lang="en-US" baseline="0" dirty="0" smtClean="0"/>
              <a:t>.  The server trusts this as being the person’s session ID, and in fact, updates &amp; sets a cookie for the user to contain that session ID going forward.  When the victim logs in, they have now authenticated that session ID.</a:t>
            </a:r>
          </a:p>
          <a:p>
            <a:endParaRPr lang="en-US" baseline="0" dirty="0" smtClean="0"/>
          </a:p>
          <a:p>
            <a:r>
              <a:rPr lang="en-US" baseline="0" dirty="0" smtClean="0"/>
              <a:t>The attacker can now use that same session ID, still sitting at the login screen…just click ‘Reports’ and you’re good to go!</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There are three words to live by related to authorization that we as developers must keep in mind.</a:t>
            </a:r>
            <a:r>
              <a:rPr lang="en-US" baseline="0" dirty="0" smtClean="0"/>
              <a:t>  The first is to verify that the user is allowed to access the requested page or function.  The second is to verify that the user can operate within the given context.  For example, can the user read everyone's mail or just their own?  And finally, related specifically to client-server applications, we must make sure that any authorization check is done on the server as client side security can often be bypassed.</a:t>
            </a:r>
            <a:endParaRPr lang="en-US"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Even big applications include simple issues.</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of our words to live by in the area of Authorization is "every function (page) must verify authorization to access".  This</a:t>
            </a:r>
            <a:r>
              <a:rPr lang="en-US" baseline="0" dirty="0" smtClean="0"/>
              <a:t> corresponds to CWE-425 titled "Direct Request ('Forced Browsing')". </a:t>
            </a:r>
            <a:r>
              <a:rPr lang="en-US" baseline="0" dirty="0" smtClean="0">
                <a:effectLst/>
              </a:rPr>
              <a:t>A</a:t>
            </a:r>
            <a:r>
              <a:rPr lang="en-US" dirty="0" smtClean="0">
                <a:effectLst/>
              </a:rPr>
              <a:t>pplications are often susceptible to direct request attacks when a false assumption is made that resources can only be reached through a given navigation path and developers only applied authorization at to the start of that path.  Any alternative paths</a:t>
            </a:r>
            <a:r>
              <a:rPr lang="en-US" baseline="0" dirty="0" smtClean="0">
                <a:effectLst/>
              </a:rPr>
              <a:t> that exist would bypass the authorization check put in place.</a:t>
            </a:r>
            <a:endParaRPr lang="en-US" baseline="0"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4</a:t>
            </a:fld>
            <a:endParaRPr lang="ru-RU"/>
          </a:p>
        </p:txBody>
      </p:sp>
    </p:spTree>
    <p:extLst>
      <p:ext uri="{BB962C8B-B14F-4D97-AF65-F5344CB8AC3E}">
        <p14:creationId xmlns:p14="http://schemas.microsoft.com/office/powerpoint/2010/main" val="426314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Demo – Should have previously demonstrated the basic functionality of the site while logged in as our ‘popped’ account.  Demonstration of the various status views can be performed.  Click the logout button to remove the credentials and then show that the ‘status’ button no longer lets you get access to that functionality without logging in.  Then show bringing up the browser history with control-shift-H, and drilling into the recent URLs.  Demonstrate that by going directly to the actual </a:t>
            </a:r>
            <a:r>
              <a:rPr lang="en-US" baseline="0" dirty="0" err="1" smtClean="0"/>
              <a:t>dostatus.cgi</a:t>
            </a:r>
            <a:r>
              <a:rPr lang="en-US" baseline="0" dirty="0" smtClean="0"/>
              <a:t> without using the form frontend, the CGI isn’t verifying the user’s authorization to the page/function.</a:t>
            </a:r>
          </a:p>
          <a:p>
            <a:endParaRPr lang="en-US" baseline="0" dirty="0" smtClean="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In this example, </a:t>
            </a:r>
            <a:r>
              <a:rPr lang="en-US" dirty="0" err="1" smtClean="0"/>
              <a:t>CuteFlow</a:t>
            </a:r>
            <a:r>
              <a:rPr lang="en-US" dirty="0" smtClean="0"/>
              <a:t>,</a:t>
            </a:r>
            <a:r>
              <a:rPr lang="en-US" baseline="0" dirty="0" smtClean="0"/>
              <a:t> which is a document workflow tracker, was supposed to verify a user's access to certain pages before granting permission to use the functionality on the page.  Here, an attacker is trying to gain access to the </a:t>
            </a:r>
            <a:r>
              <a:rPr lang="en-US" baseline="0" dirty="0" err="1" smtClean="0"/>
              <a:t>edituser</a:t>
            </a:r>
            <a:r>
              <a:rPr lang="en-US" baseline="0" dirty="0" smtClean="0"/>
              <a:t> functionality.  Under normal conditions, the user would first browse to </a:t>
            </a:r>
            <a:r>
              <a:rPr lang="en-US" baseline="0" dirty="0" err="1" smtClean="0"/>
              <a:t>edituser.php</a:t>
            </a:r>
            <a:r>
              <a:rPr lang="en-US" baseline="0" dirty="0" smtClean="0"/>
              <a:t> where he would be authorized before being redirected to the actual </a:t>
            </a:r>
            <a:r>
              <a:rPr lang="en-US" baseline="0" dirty="0" err="1" smtClean="0"/>
              <a:t>edituser</a:t>
            </a:r>
            <a:r>
              <a:rPr lang="en-US" baseline="0" dirty="0" smtClean="0"/>
              <a:t> functionality.  Unfortunately, this authorization check could be bypassed by supplying the </a:t>
            </a:r>
            <a:r>
              <a:rPr lang="en-US" baseline="0" dirty="0" err="1" smtClean="0"/>
              <a:t>userid</a:t>
            </a:r>
            <a:r>
              <a:rPr lang="en-US" baseline="0" dirty="0" smtClean="0"/>
              <a:t> in the URL.  Upon seeing the </a:t>
            </a:r>
            <a:r>
              <a:rPr lang="en-US" baseline="0" dirty="0" err="1" smtClean="0"/>
              <a:t>userid</a:t>
            </a:r>
            <a:r>
              <a:rPr lang="en-US" baseline="0" dirty="0" smtClean="0"/>
              <a:t> in the URL, the </a:t>
            </a:r>
            <a:r>
              <a:rPr lang="en-US" baseline="0" dirty="0" err="1" smtClean="0"/>
              <a:t>edituser</a:t>
            </a:r>
            <a:r>
              <a:rPr lang="en-US" baseline="0" dirty="0" smtClean="0"/>
              <a:t> script then assumed authorization had already been performed and proceeded to perform the specified function.</a:t>
            </a:r>
          </a:p>
          <a:p>
            <a:endParaRPr lang="en-US" baseline="0" dirty="0" smtClean="0"/>
          </a:p>
          <a:p>
            <a:r>
              <a:rPr lang="en-US" baseline="0" dirty="0" smtClean="0"/>
              <a:t>By directly editing this URL, an attacker could easily edit any user's information including their username and password.  This included the admin user which more often than not is assigned a </a:t>
            </a:r>
            <a:r>
              <a:rPr lang="en-US" baseline="0" dirty="0" err="1" smtClean="0"/>
              <a:t>userid</a:t>
            </a:r>
            <a:r>
              <a:rPr lang="en-US" baseline="0" dirty="0" smtClean="0"/>
              <a:t> of 1.</a:t>
            </a:r>
            <a:endParaRPr lang="en-US" baseline="0" dirty="0" smtClean="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second words to live by is "every function (page) must verify access context".  This corresponds</a:t>
            </a:r>
            <a:r>
              <a:rPr lang="en-US" baseline="0" dirty="0" smtClean="0"/>
              <a:t> to CWE-639 titled "</a:t>
            </a:r>
            <a:r>
              <a:rPr lang="en-US" dirty="0" smtClean="0"/>
              <a:t>Access Control Bypass Through User-Controlled Key".</a:t>
            </a:r>
            <a:r>
              <a:rPr lang="en-US" baseline="0" dirty="0" smtClean="0"/>
              <a:t>  The example most commonly seen is an attacker changing the web address that contains an id of a resource, and the altered request being processed by the server without verifying authorization, resulting in access to the resource being granted.</a:t>
            </a:r>
            <a:endParaRPr lang="en-US" dirty="0" smtClean="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baseline="0" dirty="0" smtClean="0"/>
              <a:t>Demo – Log into the application with our compromised jdoe@iss.org credential.  Click to view a report, and then simply change the number in the </a:t>
            </a:r>
            <a:r>
              <a:rPr lang="en-US" baseline="0" dirty="0" err="1" smtClean="0"/>
              <a:t>querystring</a:t>
            </a:r>
            <a:r>
              <a:rPr lang="en-US" baseline="0" dirty="0" smtClean="0"/>
              <a:t> / URL in the browser bar.  Show that this provides access to a report that the user did not originally have access to.</a:t>
            </a:r>
            <a:endParaRPr lang="en-US" baseline="0" dirty="0" smtClean="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this real world</a:t>
            </a:r>
            <a:r>
              <a:rPr lang="en-US" baseline="0" dirty="0" smtClean="0"/>
              <a:t> </a:t>
            </a:r>
            <a:r>
              <a:rPr lang="en-US" dirty="0" smtClean="0"/>
              <a:t>example, the user was allowed to modify the document id in the URL</a:t>
            </a:r>
            <a:r>
              <a:rPr lang="en-US" baseline="0" dirty="0" smtClean="0"/>
              <a:t> and pull up financial statements for other people.  If a p</a:t>
            </a:r>
            <a:r>
              <a:rPr lang="en-US" sz="1200" b="0" dirty="0" smtClean="0"/>
              <a:t>redictable structure to the filename is used, it only takes minutes to create a script capable of retrieving all of the statements/reports on the site!</a:t>
            </a:r>
            <a:endParaRPr lang="en-US" sz="1200" b="0" dirty="0" smtClean="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Скругленный прямоугольник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Прямоугольник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5612EA29-7AD3-4111-90CB-B7CE0A22E3F2}" type="datetime1">
              <a:rPr lang="ru-RU"/>
              <a:pPr>
                <a:defRPr/>
              </a:pPr>
              <a:t>13.10.2017</a:t>
            </a:fld>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D5B07758-23C3-4D24-B073-7DE2C8DC611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5FB8583-A804-4888-9174-7AB3F3C07E81}" type="datetime1">
              <a:rPr lang="ru-RU"/>
              <a:pPr>
                <a:defRPr/>
              </a:pPr>
              <a:t>13.10.2017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5C77176-6D70-4AE1-867F-93FF3FBE1FB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38DF87F-B57F-43DD-960B-E00063E9E64D}" type="datetime1">
              <a:rPr lang="ru-RU"/>
              <a:pPr>
                <a:defRPr/>
              </a:pPr>
              <a:t>13.10.2017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D58794D-BC39-4B28-9519-29F1DDB23D0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0877BA3-3E61-44FD-8BE4-5C9E743BB260}" type="datetime1">
              <a:rPr lang="ru-RU"/>
              <a:pPr>
                <a:defRPr/>
              </a:pPr>
              <a:t>13.10.2017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1D55DC0-FCCE-4AF4-BAA8-3D6431F83ED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CA8FC655-0D65-48D1-BA51-13C038E5D22E}" type="datetime1">
              <a:rPr lang="ru-RU"/>
              <a:pPr>
                <a:defRPr/>
              </a:pPr>
              <a:t>13.10.2017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CD326D1-946E-421B-BFC7-9F4516F8128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9CE61E3-3592-4D40-8A34-02EB9220EB30}" type="datetime1">
              <a:rPr lang="ru-RU"/>
              <a:pPr>
                <a:defRPr/>
              </a:pPr>
              <a:t>13.10.2017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2E141A8-575C-4C59-BBCE-8F56A0C60D8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B906B638-95C7-46DD-B245-CF1C3759832F}" type="datetime1">
              <a:rPr lang="ru-RU"/>
              <a:pPr>
                <a:defRPr/>
              </a:pPr>
              <a:t>13.10.2017</a:t>
            </a:fld>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BA04F46D-5B55-4CD2-BF08-430340A5CC12}"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E8375771-6B5E-42B8-A26A-2CACAC783702}" type="datetime1">
              <a:rPr lang="ru-RU"/>
              <a:pPr>
                <a:defRPr/>
              </a:pPr>
              <a:t>13.10.2017</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6A8520BD-B00C-4597-9404-B3F7E7A98B7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D1E21F74-6300-4DF7-9C19-8989F99EBC43}" type="datetime1">
              <a:rPr lang="ru-RU"/>
              <a:pPr>
                <a:defRPr/>
              </a:pPr>
              <a:t>13.10.2017</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D284E7D-D3E0-4ED3-A8DF-C310CDD30C5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5A5E33A-AE92-4450-9BCD-55293813357B}" type="datetime1">
              <a:rPr lang="ru-RU"/>
              <a:pPr>
                <a:defRPr/>
              </a:pPr>
              <a:t>13.10.2017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C2A1515-C54A-4731-B779-B80AE97CE4D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DC3302BF-ACFF-4A9F-AA58-54CB2139746E}" type="datetime1">
              <a:rPr lang="ru-RU"/>
              <a:pPr>
                <a:defRPr/>
              </a:pPr>
              <a:t>13.10.2017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2E6F7A2-F844-425B-8FE9-4665FA964BA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4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4FB785F6-0B8A-42EC-A8ED-9F59B0EC5A1E}" type="datetime1">
              <a:rPr lang="ru-RU"/>
              <a:pPr>
                <a:defRPr/>
              </a:pPr>
              <a:t>13.10.2017</a:t>
            </a:fld>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9F473373-78CC-4E56-A986-95892E6FA45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67" r:id="rId1"/>
    <p:sldLayoutId id="2147484659" r:id="rId2"/>
    <p:sldLayoutId id="2147484660" r:id="rId3"/>
    <p:sldLayoutId id="2147484661" r:id="rId4"/>
    <p:sldLayoutId id="2147484668" r:id="rId5"/>
    <p:sldLayoutId id="2147484669" r:id="rId6"/>
    <p:sldLayoutId id="2147484662" r:id="rId7"/>
    <p:sldLayoutId id="2147484663" r:id="rId8"/>
    <p:sldLayoutId id="2147484664" r:id="rId9"/>
    <p:sldLayoutId id="2147484665" r:id="rId10"/>
    <p:sldLayoutId id="2147484666" r:id="rId11"/>
  </p:sldLayoutIdLst>
  <p:hf sldNum="0" hdr="0" ftr="0" dt="0"/>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11.png"/><Relationship Id="rId7" Type="http://schemas.openxmlformats.org/officeDocument/2006/relationships/image" Target="../media/image30.w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png"/><Relationship Id="rId7"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6000" b="-6000"/>
          </a:stretch>
        </a:blipFill>
        <a:effectLst/>
      </p:bgPr>
    </p:bg>
    <p:spTree>
      <p:nvGrpSpPr>
        <p:cNvPr id="1" name=""/>
        <p:cNvGrpSpPr/>
        <p:nvPr/>
      </p:nvGrpSpPr>
      <p:grpSpPr>
        <a:xfrm>
          <a:off x="0" y="0"/>
          <a:ext cx="0" cy="0"/>
          <a:chOff x="0" y="0"/>
          <a:chExt cx="0" cy="0"/>
        </a:xfrm>
      </p:grpSpPr>
      <p:pic>
        <p:nvPicPr>
          <p:cNvPr id="5122" name="Picture 2" descr="D:\Documents and Settings\Admin\Рабочий стол\СПбГУТ.png"/>
          <p:cNvPicPr>
            <a:picLocks noChangeAspect="1" noChangeArrowheads="1"/>
          </p:cNvPicPr>
          <p:nvPr/>
        </p:nvPicPr>
        <p:blipFill>
          <a:blip r:embed="rId4" cstate="print"/>
          <a:srcRect/>
          <a:stretch>
            <a:fillRect/>
          </a:stretch>
        </p:blipFill>
        <p:spPr bwMode="auto">
          <a:xfrm>
            <a:off x="428625" y="714356"/>
            <a:ext cx="3143250" cy="596900"/>
          </a:xfrm>
          <a:prstGeom prst="rect">
            <a:avLst/>
          </a:prstGeom>
          <a:noFill/>
          <a:ln w="9525">
            <a:noFill/>
            <a:miter lim="800000"/>
            <a:headEnd/>
            <a:tailEnd/>
          </a:ln>
        </p:spPr>
      </p:pic>
      <p:pic>
        <p:nvPicPr>
          <p:cNvPr id="6" name="Picture 3" descr="D:\Documents and Settings\Admin\Рабочий стол\с1.png"/>
          <p:cNvPicPr>
            <a:picLocks noChangeAspect="1" noChangeArrowheads="1"/>
          </p:cNvPicPr>
          <p:nvPr/>
        </p:nvPicPr>
        <p:blipFill>
          <a:blip r:embed="rId5" cstate="print"/>
          <a:srcRect/>
          <a:stretch>
            <a:fillRect/>
          </a:stretch>
        </p:blipFill>
        <p:spPr bwMode="auto">
          <a:xfrm>
            <a:off x="3857625" y="714356"/>
            <a:ext cx="160338" cy="744537"/>
          </a:xfrm>
          <a:prstGeom prst="rect">
            <a:avLst/>
          </a:prstGeom>
          <a:noFill/>
          <a:ln w="9525">
            <a:noFill/>
            <a:miter lim="800000"/>
            <a:headEnd/>
            <a:tailEnd/>
          </a:ln>
        </p:spPr>
      </p:pic>
      <p:pic>
        <p:nvPicPr>
          <p:cNvPr id="7" name="Picture 4" descr="D:\Documents and Settings\Admin\Рабочий стол\С2.png"/>
          <p:cNvPicPr>
            <a:picLocks noChangeAspect="1" noChangeArrowheads="1"/>
          </p:cNvPicPr>
          <p:nvPr/>
        </p:nvPicPr>
        <p:blipFill>
          <a:blip r:embed="rId6" cstate="print"/>
          <a:srcRect/>
          <a:stretch>
            <a:fillRect/>
          </a:stretch>
        </p:blipFill>
        <p:spPr bwMode="auto">
          <a:xfrm>
            <a:off x="4000500" y="571481"/>
            <a:ext cx="209550" cy="960437"/>
          </a:xfrm>
          <a:prstGeom prst="rect">
            <a:avLst/>
          </a:prstGeom>
          <a:noFill/>
          <a:ln w="9525">
            <a:noFill/>
            <a:miter lim="800000"/>
            <a:headEnd/>
            <a:tailEnd/>
          </a:ln>
        </p:spPr>
      </p:pic>
      <p:pic>
        <p:nvPicPr>
          <p:cNvPr id="8" name="Picture 5" descr="D:\Documents and Settings\Admin\Рабочий стол\С3.png"/>
          <p:cNvPicPr>
            <a:picLocks noChangeAspect="1" noChangeArrowheads="1"/>
          </p:cNvPicPr>
          <p:nvPr/>
        </p:nvPicPr>
        <p:blipFill>
          <a:blip r:embed="rId7" cstate="print"/>
          <a:srcRect/>
          <a:stretch>
            <a:fillRect/>
          </a:stretch>
        </p:blipFill>
        <p:spPr bwMode="auto">
          <a:xfrm>
            <a:off x="4214813" y="428606"/>
            <a:ext cx="214312" cy="1285875"/>
          </a:xfrm>
          <a:prstGeom prst="rect">
            <a:avLst/>
          </a:prstGeom>
          <a:noFill/>
          <a:ln w="9525">
            <a:noFill/>
            <a:miter lim="800000"/>
            <a:headEnd/>
            <a:tailEnd/>
          </a:ln>
        </p:spPr>
      </p:pic>
      <p:sp>
        <p:nvSpPr>
          <p:cNvPr id="10" name="Прямоугольник 9"/>
          <p:cNvSpPr/>
          <p:nvPr/>
        </p:nvSpPr>
        <p:spPr>
          <a:xfrm>
            <a:off x="0" y="3857625"/>
            <a:ext cx="9144000" cy="3000375"/>
          </a:xfrm>
          <a:prstGeom prst="rect">
            <a:avLst/>
          </a:prstGeom>
          <a:gradFill flip="none" rotWithShape="1">
            <a:gsLst>
              <a:gs pos="0">
                <a:schemeClr val="accent2"/>
              </a:gs>
              <a:gs pos="50000">
                <a:schemeClr val="accent2"/>
              </a:gs>
              <a:gs pos="100000">
                <a:schemeClr val="accent1">
                  <a:tint val="23500"/>
                  <a:satMod val="160000"/>
                </a:schemeClr>
              </a:gs>
            </a:gsLst>
            <a:lin ang="189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9" name="Рисунок 8" descr="emblem-1.jpg"/>
          <p:cNvPicPr>
            <a:picLocks noChangeAspect="1"/>
          </p:cNvPicPr>
          <p:nvPr/>
        </p:nvPicPr>
        <p:blipFill>
          <a:blip r:embed="rId8" cstate="print"/>
          <a:stretch>
            <a:fillRect/>
          </a:stretch>
        </p:blipFill>
        <p:spPr>
          <a:xfrm>
            <a:off x="142844" y="1571612"/>
            <a:ext cx="1545805" cy="2071678"/>
          </a:xfrm>
          <a:prstGeom prst="rect">
            <a:avLst/>
          </a:prstGeom>
        </p:spPr>
      </p:pic>
      <p:pic>
        <p:nvPicPr>
          <p:cNvPr id="11" name="Picture 12" descr="C:\Users\Igor.ZSS\Downloads\Logo_ENGENSEC_365х103.png"/>
          <p:cNvPicPr>
            <a:picLocks noChangeAspect="1" noChangeArrowheads="1"/>
          </p:cNvPicPr>
          <p:nvPr/>
        </p:nvPicPr>
        <p:blipFill>
          <a:blip r:embed="rId9"/>
          <a:srcRect/>
          <a:stretch>
            <a:fillRect/>
          </a:stretch>
        </p:blipFill>
        <p:spPr bwMode="auto">
          <a:xfrm>
            <a:off x="1785918" y="2928934"/>
            <a:ext cx="2405062" cy="679450"/>
          </a:xfrm>
          <a:prstGeom prst="rect">
            <a:avLst/>
          </a:prstGeom>
          <a:noFill/>
          <a:ln w="9525">
            <a:noFill/>
            <a:miter lim="800000"/>
            <a:headEnd/>
            <a:tailEnd/>
          </a:ln>
        </p:spPr>
      </p:pic>
      <p:pic>
        <p:nvPicPr>
          <p:cNvPr id="12" name="Picture 13" descr="C:\Users\Igor.ZSS\Downloads\eu_flag_tempus.png"/>
          <p:cNvPicPr>
            <a:picLocks noChangeAspect="1" noChangeArrowheads="1"/>
          </p:cNvPicPr>
          <p:nvPr/>
        </p:nvPicPr>
        <p:blipFill>
          <a:blip r:embed="rId10"/>
          <a:srcRect/>
          <a:stretch>
            <a:fillRect/>
          </a:stretch>
        </p:blipFill>
        <p:spPr bwMode="auto">
          <a:xfrm>
            <a:off x="1928794" y="1643050"/>
            <a:ext cx="2633662" cy="1023937"/>
          </a:xfrm>
          <a:prstGeom prst="rect">
            <a:avLst/>
          </a:prstGeom>
          <a:noFill/>
          <a:ln w="9525">
            <a:noFill/>
            <a:miter lim="800000"/>
            <a:headEnd/>
            <a:tailEnd/>
          </a:ln>
        </p:spPr>
      </p:pic>
      <p:sp>
        <p:nvSpPr>
          <p:cNvPr id="13" name="Text Placeholder 4"/>
          <p:cNvSpPr txBox="1">
            <a:spLocks/>
          </p:cNvSpPr>
          <p:nvPr/>
        </p:nvSpPr>
        <p:spPr>
          <a:xfrm>
            <a:off x="435769" y="4005064"/>
            <a:ext cx="7772400" cy="1500187"/>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n-US" dirty="0" smtClean="0"/>
              <a:t>Security Mechanism:</a:t>
            </a:r>
          </a:p>
          <a:p>
            <a:pPr marL="109537" indent="0">
              <a:buNone/>
            </a:pPr>
            <a:r>
              <a:rPr lang="en-US" sz="4000" dirty="0">
                <a:solidFill>
                  <a:srgbClr val="0810B8"/>
                </a:solidFill>
              </a:rPr>
              <a:t>Authorization</a:t>
            </a:r>
            <a:endParaRPr lang="en-US" sz="4000" dirty="0" smtClean="0">
              <a:solidFill>
                <a:srgbClr val="0810B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9"/>
          <p:cNvGrpSpPr/>
          <p:nvPr/>
        </p:nvGrpSpPr>
        <p:grpSpPr>
          <a:xfrm>
            <a:off x="119807" y="586242"/>
            <a:ext cx="8153400" cy="4304504"/>
            <a:chOff x="685800" y="609600"/>
            <a:chExt cx="8153400" cy="1905000"/>
          </a:xfrm>
        </p:grpSpPr>
        <p:sp>
          <p:nvSpPr>
            <p:cNvPr id="7"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sz="1600" b="0" dirty="0" smtClean="0">
                  <a:latin typeface="Courier New" pitchFamily="49" charset="0"/>
                  <a:cs typeface="Courier New" pitchFamily="49" charset="0"/>
                </a:rPr>
                <a:t> 1   </a:t>
              </a:r>
              <a:r>
                <a:rPr lang="en-US" sz="1600" b="0" dirty="0" smtClean="0">
                  <a:solidFill>
                    <a:srgbClr val="C00000"/>
                  </a:solidFill>
                  <a:latin typeface="Courier New" pitchFamily="49" charset="0"/>
                  <a:cs typeface="Courier New" pitchFamily="49" charset="0"/>
                </a:rPr>
                <a:t>my</a:t>
              </a:r>
              <a:r>
                <a:rPr lang="en-US" sz="1600" b="0" dirty="0" smtClean="0">
                  <a:latin typeface="Courier New" pitchFamily="49" charset="0"/>
                  <a:cs typeface="Courier New" pitchFamily="49" charset="0"/>
                </a:rPr>
                <a:t> $q = new CGI;</a:t>
              </a:r>
            </a:p>
            <a:p>
              <a:pPr algn="l">
                <a:lnSpc>
                  <a:spcPct val="100000"/>
                </a:lnSpc>
                <a:spcAft>
                  <a:spcPts val="0"/>
                </a:spcAft>
              </a:pPr>
              <a:r>
                <a:rPr lang="en-US" sz="1600" b="0" dirty="0" smtClean="0">
                  <a:latin typeface="Courier New" pitchFamily="49" charset="0"/>
                  <a:cs typeface="Courier New" pitchFamily="49" charset="0"/>
                </a:rPr>
                <a:t> 2</a:t>
              </a:r>
            </a:p>
            <a:p>
              <a:pPr algn="l">
                <a:lnSpc>
                  <a:spcPct val="100000"/>
                </a:lnSpc>
                <a:spcAft>
                  <a:spcPts val="0"/>
                </a:spcAft>
              </a:pPr>
              <a:r>
                <a:rPr lang="en-US" sz="1600" b="0" dirty="0" smtClean="0">
                  <a:latin typeface="Courier New" pitchFamily="49" charset="0"/>
                  <a:cs typeface="Courier New" pitchFamily="49" charset="0"/>
                </a:rPr>
                <a:t> 3   </a:t>
              </a:r>
              <a:r>
                <a:rPr lang="en-US" sz="1600" b="0" dirty="0" smtClean="0">
                  <a:solidFill>
                    <a:srgbClr val="C00000"/>
                  </a:solidFill>
                  <a:latin typeface="Courier New" pitchFamily="49" charset="0"/>
                  <a:cs typeface="Courier New" pitchFamily="49" charset="0"/>
                </a:rPr>
                <a:t>my</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message_id</a:t>
              </a:r>
              <a:r>
                <a:rPr lang="en-US" sz="1600" b="0" dirty="0" smtClean="0">
                  <a:latin typeface="Courier New" pitchFamily="49" charset="0"/>
                  <a:cs typeface="Courier New" pitchFamily="49" charset="0"/>
                </a:rPr>
                <a:t> = $q-&gt;</a:t>
              </a:r>
              <a:r>
                <a:rPr lang="en-US" sz="1600" b="0" dirty="0" err="1" smtClean="0">
                  <a:latin typeface="Courier New" pitchFamily="49" charset="0"/>
                  <a:cs typeface="Courier New" pitchFamily="49" charset="0"/>
                </a:rPr>
                <a:t>param</a:t>
              </a:r>
              <a:r>
                <a:rPr lang="en-US" sz="1600" b="0" dirty="0" smtClean="0">
                  <a:latin typeface="Courier New" pitchFamily="49" charset="0"/>
                  <a:cs typeface="Courier New" pitchFamily="49" charset="0"/>
                </a:rPr>
                <a:t>('id');</a:t>
              </a:r>
            </a:p>
            <a:p>
              <a:pPr algn="l">
                <a:lnSpc>
                  <a:spcPct val="100000"/>
                </a:lnSpc>
                <a:spcAft>
                  <a:spcPts val="0"/>
                </a:spcAft>
              </a:pPr>
              <a:r>
                <a:rPr lang="en-US" sz="1600" b="0" dirty="0" smtClean="0">
                  <a:latin typeface="Courier New" pitchFamily="49" charset="0"/>
                  <a:cs typeface="Courier New" pitchFamily="49" charset="0"/>
                </a:rPr>
                <a:t> 4</a:t>
              </a:r>
            </a:p>
            <a:p>
              <a:pPr algn="l">
                <a:lnSpc>
                  <a:spcPct val="100000"/>
                </a:lnSpc>
                <a:spcAft>
                  <a:spcPts val="0"/>
                </a:spcAft>
              </a:pPr>
              <a:r>
                <a:rPr lang="en-US" sz="1600" b="0" dirty="0" smtClean="0">
                  <a:latin typeface="Courier New" pitchFamily="49" charset="0"/>
                  <a:cs typeface="Courier New" pitchFamily="49" charset="0"/>
                </a:rPr>
                <a:t> 5   </a:t>
              </a:r>
              <a:r>
                <a:rPr lang="en-US" sz="1600" b="0" dirty="0" smtClean="0">
                  <a:solidFill>
                    <a:srgbClr val="C00000"/>
                  </a:solidFill>
                  <a:latin typeface="Courier New" pitchFamily="49" charset="0"/>
                  <a:cs typeface="Courier New" pitchFamily="49" charset="0"/>
                </a:rPr>
                <a:t>if</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AuthorizeRequest</a:t>
              </a:r>
              <a:r>
                <a:rPr lang="en-US" sz="1600" b="0" dirty="0" smtClean="0">
                  <a:latin typeface="Courier New" pitchFamily="49" charset="0"/>
                  <a:cs typeface="Courier New" pitchFamily="49" charset="0"/>
                </a:rPr>
                <a:t>(</a:t>
              </a:r>
              <a:r>
                <a:rPr lang="en-US" sz="1600" b="0" dirty="0" err="1" smtClean="0">
                  <a:latin typeface="Courier New" pitchFamily="49" charset="0"/>
                  <a:cs typeface="Courier New" pitchFamily="49" charset="0"/>
                </a:rPr>
                <a:t>GetCurrentUser</a:t>
              </a:r>
              <a:r>
                <a:rPr lang="en-US" sz="1600" b="0" dirty="0" smtClean="0">
                  <a:latin typeface="Courier New" pitchFamily="49" charset="0"/>
                  <a:cs typeface="Courier New" pitchFamily="49" charset="0"/>
                </a:rPr>
                <a:t>())</a:t>
              </a:r>
            </a:p>
            <a:p>
              <a:pPr algn="l">
                <a:lnSpc>
                  <a:spcPct val="100000"/>
                </a:lnSpc>
                <a:spcAft>
                  <a:spcPts val="0"/>
                </a:spcAft>
              </a:pPr>
              <a:r>
                <a:rPr lang="en-US" sz="1600" b="0" dirty="0">
                  <a:latin typeface="Courier New" pitchFamily="49" charset="0"/>
                  <a:cs typeface="Courier New" pitchFamily="49" charset="0"/>
                </a:rPr>
                <a:t> 6</a:t>
              </a:r>
              <a:r>
                <a:rPr lang="en-US" sz="1600" b="0" dirty="0" smtClean="0">
                  <a:latin typeface="Courier New" pitchFamily="49" charset="0"/>
                  <a:cs typeface="Courier New" pitchFamily="49" charset="0"/>
                </a:rPr>
                <a:t>   {</a:t>
              </a:r>
            </a:p>
            <a:p>
              <a:pPr algn="l">
                <a:lnSpc>
                  <a:spcPct val="100000"/>
                </a:lnSpc>
                <a:spcAft>
                  <a:spcPts val="0"/>
                </a:spcAft>
              </a:pPr>
              <a:r>
                <a:rPr lang="en-US" sz="1600" b="0" dirty="0" smtClean="0">
                  <a:latin typeface="Courier New" pitchFamily="49" charset="0"/>
                  <a:cs typeface="Courier New" pitchFamily="49" charset="0"/>
                </a:rPr>
                <a:t> 7      </a:t>
              </a:r>
              <a:r>
                <a:rPr lang="en-US" sz="1600" b="0" dirty="0" err="1" smtClean="0">
                  <a:latin typeface="Courier New" pitchFamily="49" charset="0"/>
                  <a:cs typeface="Courier New" pitchFamily="49" charset="0"/>
                </a:rPr>
                <a:t>ExitError</a:t>
              </a:r>
              <a:r>
                <a:rPr lang="en-US" sz="1600" b="0" dirty="0" smtClean="0">
                  <a:latin typeface="Courier New" pitchFamily="49" charset="0"/>
                  <a:cs typeface="Courier New" pitchFamily="49" charset="0"/>
                </a:rPr>
                <a:t>(</a:t>
              </a:r>
              <a:r>
                <a:rPr lang="en-US" sz="1600" b="0" dirty="0" smtClean="0">
                  <a:solidFill>
                    <a:schemeClr val="tx2"/>
                  </a:solidFill>
                  <a:latin typeface="Courier New" pitchFamily="49" charset="0"/>
                  <a:cs typeface="Courier New" pitchFamily="49" charset="0"/>
                </a:rPr>
                <a:t>"</a:t>
              </a:r>
              <a:r>
                <a:rPr lang="en-US" sz="1600" b="0" dirty="0" smtClean="0">
                  <a:solidFill>
                    <a:srgbClr val="0810B8"/>
                  </a:solidFill>
                  <a:latin typeface="Courier New" pitchFamily="49" charset="0"/>
                  <a:cs typeface="Courier New" pitchFamily="49" charset="0"/>
                </a:rPr>
                <a:t>not authorized to perform this function</a:t>
              </a:r>
              <a:r>
                <a:rPr lang="en-US" sz="1600" b="0" dirty="0" smtClean="0">
                  <a:solidFill>
                    <a:schemeClr val="tx2"/>
                  </a:solidFill>
                  <a:latin typeface="Courier New" pitchFamily="49" charset="0"/>
                  <a:cs typeface="Courier New" pitchFamily="49" charset="0"/>
                </a:rPr>
                <a:t>"</a:t>
              </a:r>
              <a:r>
                <a:rPr lang="en-US" sz="1600" b="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 8   }</a:t>
              </a:r>
            </a:p>
            <a:p>
              <a:pPr algn="l">
                <a:lnSpc>
                  <a:spcPct val="100000"/>
                </a:lnSpc>
                <a:spcAft>
                  <a:spcPts val="0"/>
                </a:spcAft>
              </a:pPr>
              <a:r>
                <a:rPr lang="en-US" sz="1600" b="0" dirty="0">
                  <a:latin typeface="Courier New" pitchFamily="49" charset="0"/>
                  <a:cs typeface="Courier New" pitchFamily="49" charset="0"/>
                </a:rPr>
                <a:t> </a:t>
              </a:r>
              <a:r>
                <a:rPr lang="en-US" sz="1600" b="0" dirty="0" smtClean="0">
                  <a:latin typeface="Courier New" pitchFamily="49" charset="0"/>
                  <a:cs typeface="Courier New" pitchFamily="49" charset="0"/>
                </a:rPr>
                <a:t>9</a:t>
              </a:r>
            </a:p>
            <a:p>
              <a:pPr algn="l">
                <a:lnSpc>
                  <a:spcPct val="100000"/>
                </a:lnSpc>
                <a:spcAft>
                  <a:spcPts val="0"/>
                </a:spcAft>
              </a:pPr>
              <a:r>
                <a:rPr lang="en-US" sz="1600" b="0" dirty="0" smtClean="0">
                  <a:latin typeface="Courier New" pitchFamily="49" charset="0"/>
                  <a:cs typeface="Courier New" pitchFamily="49" charset="0"/>
                </a:rPr>
                <a:t>10   </a:t>
              </a:r>
              <a:r>
                <a:rPr lang="en-US" sz="1600" b="0" dirty="0" smtClean="0">
                  <a:solidFill>
                    <a:srgbClr val="C00000"/>
                  </a:solidFill>
                  <a:latin typeface="Courier New" pitchFamily="49" charset="0"/>
                  <a:cs typeface="Courier New" pitchFamily="49" charset="0"/>
                </a:rPr>
                <a:t>my</a:t>
              </a:r>
              <a:r>
                <a:rPr lang="en-US" sz="1600" b="0" dirty="0" smtClean="0">
                  <a:latin typeface="Courier New" pitchFamily="49" charset="0"/>
                  <a:cs typeface="Courier New" pitchFamily="49" charset="0"/>
                </a:rPr>
                <a:t> $Message = </a:t>
              </a:r>
              <a:r>
                <a:rPr lang="en-US" sz="1600" b="0" dirty="0" err="1" smtClean="0">
                  <a:latin typeface="Courier New" pitchFamily="49" charset="0"/>
                  <a:cs typeface="Courier New" pitchFamily="49" charset="0"/>
                </a:rPr>
                <a:t>LookupMessageObject</a:t>
              </a:r>
              <a:r>
                <a:rPr lang="en-US" sz="1600" b="0" dirty="0" smtClean="0">
                  <a:latin typeface="Courier New" pitchFamily="49" charset="0"/>
                  <a:cs typeface="Courier New" pitchFamily="49" charset="0"/>
                </a:rPr>
                <a:t>($</a:t>
              </a:r>
              <a:r>
                <a:rPr lang="en-US" sz="1600" b="0" dirty="0" err="1" smtClean="0">
                  <a:latin typeface="Courier New" pitchFamily="49" charset="0"/>
                  <a:cs typeface="Courier New" pitchFamily="49" charset="0"/>
                </a:rPr>
                <a:t>message_id</a:t>
              </a:r>
              <a:r>
                <a:rPr lang="en-US" sz="1600" b="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11    </a:t>
              </a:r>
            </a:p>
            <a:p>
              <a:pPr algn="l">
                <a:lnSpc>
                  <a:spcPct val="100000"/>
                </a:lnSpc>
                <a:spcAft>
                  <a:spcPts val="0"/>
                </a:spcAft>
              </a:pPr>
              <a:r>
                <a:rPr lang="en-US" sz="1600" b="0" dirty="0" smtClean="0">
                  <a:latin typeface="Courier New" pitchFamily="49" charset="0"/>
                  <a:cs typeface="Courier New" pitchFamily="49" charset="0"/>
                </a:rPr>
                <a:t>12   print </a:t>
              </a:r>
              <a:r>
                <a:rPr lang="en-US" sz="1600" b="0" dirty="0" smtClean="0">
                  <a:solidFill>
                    <a:schemeClr val="tx2"/>
                  </a:solidFill>
                  <a:latin typeface="Courier New" pitchFamily="49" charset="0"/>
                  <a:cs typeface="Courier New" pitchFamily="49" charset="0"/>
                </a:rPr>
                <a:t>"</a:t>
              </a:r>
              <a:r>
                <a:rPr lang="en-US" sz="1600" b="0" dirty="0" smtClean="0">
                  <a:solidFill>
                    <a:srgbClr val="0810B8"/>
                  </a:solidFill>
                  <a:latin typeface="Courier New" pitchFamily="49" charset="0"/>
                  <a:cs typeface="Courier New" pitchFamily="49" charset="0"/>
                </a:rPr>
                <a:t>From: </a:t>
              </a:r>
              <a:r>
                <a:rPr lang="en-US" sz="1600" b="0" dirty="0" smtClean="0">
                  <a:solidFill>
                    <a:schemeClr val="tx2"/>
                  </a:solidFill>
                  <a:latin typeface="Courier New" pitchFamily="49" charset="0"/>
                  <a:cs typeface="Courier New" pitchFamily="49" charset="0"/>
                </a:rPr>
                <a:t>"</a:t>
              </a:r>
              <a:r>
                <a:rPr lang="en-US" sz="1600" b="0" dirty="0" smtClean="0">
                  <a:latin typeface="Courier New" pitchFamily="49" charset="0"/>
                  <a:cs typeface="Courier New" pitchFamily="49" charset="0"/>
                </a:rPr>
                <a:t> . </a:t>
              </a:r>
              <a:r>
                <a:rPr lang="en-US" sz="1600" b="0" dirty="0" err="1" smtClean="0">
                  <a:latin typeface="Courier New" pitchFamily="49" charset="0"/>
                  <a:cs typeface="Courier New" pitchFamily="49" charset="0"/>
                </a:rPr>
                <a:t>encodeHTML</a:t>
              </a:r>
              <a:r>
                <a:rPr lang="en-US" sz="1600" b="0" dirty="0" smtClean="0">
                  <a:latin typeface="Courier New" pitchFamily="49" charset="0"/>
                  <a:cs typeface="Courier New" pitchFamily="49" charset="0"/>
                </a:rPr>
                <a:t>($Message-&gt;{from}) . </a:t>
              </a:r>
              <a:r>
                <a:rPr lang="en-US" sz="1600" b="0" dirty="0" smtClean="0">
                  <a:solidFill>
                    <a:schemeClr val="tx2"/>
                  </a:solidFill>
                  <a:latin typeface="Courier New" pitchFamily="49" charset="0"/>
                  <a:cs typeface="Courier New" pitchFamily="49" charset="0"/>
                </a:rPr>
                <a:t>"</a:t>
              </a:r>
              <a:r>
                <a:rPr lang="en-US" sz="1600" b="0" dirty="0" smtClean="0">
                  <a:solidFill>
                    <a:srgbClr val="0810B8"/>
                  </a:solidFill>
                  <a:latin typeface="Courier New" pitchFamily="49" charset="0"/>
                  <a:cs typeface="Courier New" pitchFamily="49" charset="0"/>
                </a:rPr>
                <a:t>&lt;</a:t>
              </a:r>
              <a:r>
                <a:rPr lang="en-US" sz="1600" b="0" dirty="0" err="1" smtClean="0">
                  <a:solidFill>
                    <a:srgbClr val="0810B8"/>
                  </a:solidFill>
                  <a:latin typeface="Courier New" pitchFamily="49" charset="0"/>
                  <a:cs typeface="Courier New" pitchFamily="49" charset="0"/>
                </a:rPr>
                <a:t>br</a:t>
              </a:r>
              <a:r>
                <a:rPr lang="en-US" sz="1600" b="0" dirty="0" smtClean="0">
                  <a:solidFill>
                    <a:srgbClr val="0810B8"/>
                  </a:solidFill>
                  <a:latin typeface="Courier New" pitchFamily="49" charset="0"/>
                  <a:cs typeface="Courier New" pitchFamily="49" charset="0"/>
                </a:rPr>
                <a:t>&gt;\n</a:t>
              </a:r>
              <a:r>
                <a:rPr lang="en-US" sz="1600" b="0" dirty="0" smtClean="0">
                  <a:solidFill>
                    <a:schemeClr val="tx2"/>
                  </a:solidFill>
                  <a:latin typeface="Courier New" pitchFamily="49" charset="0"/>
                  <a:cs typeface="Courier New" pitchFamily="49" charset="0"/>
                </a:rPr>
                <a:t>"</a:t>
              </a:r>
              <a:r>
                <a:rPr lang="en-US" sz="1600" b="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13   print </a:t>
              </a:r>
              <a:r>
                <a:rPr lang="en-US" sz="1600" b="0" dirty="0" smtClean="0">
                  <a:solidFill>
                    <a:schemeClr val="tx2"/>
                  </a:solidFill>
                  <a:latin typeface="Courier New" pitchFamily="49" charset="0"/>
                  <a:cs typeface="Courier New" pitchFamily="49" charset="0"/>
                </a:rPr>
                <a:t>"</a:t>
              </a:r>
              <a:r>
                <a:rPr lang="en-US" sz="1600" b="0" dirty="0" smtClean="0">
                  <a:solidFill>
                    <a:srgbClr val="0810B8"/>
                  </a:solidFill>
                  <a:latin typeface="Courier New" pitchFamily="49" charset="0"/>
                  <a:cs typeface="Courier New" pitchFamily="49" charset="0"/>
                </a:rPr>
                <a:t>Subject: </a:t>
              </a:r>
              <a:r>
                <a:rPr lang="en-US" sz="1600" b="0" dirty="0" smtClean="0">
                  <a:solidFill>
                    <a:schemeClr val="tx2"/>
                  </a:solidFill>
                  <a:latin typeface="Courier New" pitchFamily="49" charset="0"/>
                  <a:cs typeface="Courier New" pitchFamily="49" charset="0"/>
                </a:rPr>
                <a:t>" </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encodeHTML</a:t>
              </a:r>
              <a:r>
                <a:rPr lang="en-US" sz="1600" b="0" dirty="0" smtClean="0">
                  <a:latin typeface="Courier New" pitchFamily="49" charset="0"/>
                  <a:cs typeface="Courier New" pitchFamily="49" charset="0"/>
                </a:rPr>
                <a:t>($Message-&gt;{subject});</a:t>
              </a:r>
            </a:p>
            <a:p>
              <a:pPr algn="l">
                <a:lnSpc>
                  <a:spcPct val="100000"/>
                </a:lnSpc>
                <a:spcAft>
                  <a:spcPts val="0"/>
                </a:spcAft>
              </a:pPr>
              <a:r>
                <a:rPr lang="en-US" sz="1600" b="0" dirty="0" smtClean="0">
                  <a:latin typeface="Courier New" pitchFamily="49" charset="0"/>
                  <a:cs typeface="Courier New" pitchFamily="49" charset="0"/>
                </a:rPr>
                <a:t>14   print </a:t>
              </a:r>
              <a:r>
                <a:rPr lang="en-US" sz="1600" b="0" dirty="0" smtClean="0">
                  <a:solidFill>
                    <a:schemeClr val="tx2"/>
                  </a:solidFill>
                  <a:latin typeface="Courier New" pitchFamily="49" charset="0"/>
                  <a:cs typeface="Courier New" pitchFamily="49" charset="0"/>
                </a:rPr>
                <a:t>"</a:t>
              </a:r>
              <a:r>
                <a:rPr lang="en-US" sz="1600" b="0" dirty="0" smtClean="0">
                  <a:solidFill>
                    <a:srgbClr val="0810B8"/>
                  </a:solidFill>
                  <a:latin typeface="Courier New" pitchFamily="49" charset="0"/>
                  <a:cs typeface="Courier New" pitchFamily="49" charset="0"/>
                </a:rPr>
                <a:t>\n&lt;hr&gt;\n</a:t>
              </a:r>
              <a:r>
                <a:rPr lang="en-US" sz="1600" b="0" dirty="0" smtClean="0">
                  <a:solidFill>
                    <a:schemeClr val="tx2"/>
                  </a:solidFill>
                  <a:latin typeface="Courier New" pitchFamily="49" charset="0"/>
                  <a:cs typeface="Courier New" pitchFamily="49" charset="0"/>
                </a:rPr>
                <a:t>"</a:t>
              </a:r>
              <a:r>
                <a:rPr lang="en-US" sz="1600" b="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15   print </a:t>
              </a:r>
              <a:r>
                <a:rPr lang="en-US" sz="1600" b="0" dirty="0" smtClean="0">
                  <a:solidFill>
                    <a:schemeClr val="tx2"/>
                  </a:solidFill>
                  <a:latin typeface="Courier New" pitchFamily="49" charset="0"/>
                  <a:cs typeface="Courier New" pitchFamily="49" charset="0"/>
                </a:rPr>
                <a:t>"</a:t>
              </a:r>
              <a:r>
                <a:rPr lang="en-US" sz="1600" b="0" dirty="0" smtClean="0">
                  <a:solidFill>
                    <a:srgbClr val="0810B8"/>
                  </a:solidFill>
                  <a:latin typeface="Courier New" pitchFamily="49" charset="0"/>
                  <a:cs typeface="Courier New" pitchFamily="49" charset="0"/>
                </a:rPr>
                <a:t>Body: </a:t>
              </a:r>
              <a:r>
                <a:rPr lang="en-US" sz="1600" b="0" dirty="0" smtClean="0">
                  <a:solidFill>
                    <a:schemeClr val="tx2"/>
                  </a:solidFill>
                  <a:latin typeface="Courier New" pitchFamily="49" charset="0"/>
                  <a:cs typeface="Courier New" pitchFamily="49" charset="0"/>
                </a:rPr>
                <a:t>" </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encodeHTML</a:t>
              </a:r>
              <a:r>
                <a:rPr lang="en-US" sz="1600" b="0" dirty="0" smtClean="0">
                  <a:latin typeface="Courier New" pitchFamily="49" charset="0"/>
                  <a:cs typeface="Courier New" pitchFamily="49" charset="0"/>
                </a:rPr>
                <a:t>($Message-&gt;{body}) . </a:t>
              </a:r>
              <a:r>
                <a:rPr lang="en-US" sz="1600" b="0" dirty="0" smtClean="0">
                  <a:solidFill>
                    <a:schemeClr val="tx2"/>
                  </a:solidFill>
                  <a:latin typeface="Courier New" pitchFamily="49" charset="0"/>
                  <a:cs typeface="Courier New" pitchFamily="49" charset="0"/>
                </a:rPr>
                <a:t>"</a:t>
              </a:r>
              <a:r>
                <a:rPr lang="en-US" sz="1600" b="0" dirty="0" smtClean="0">
                  <a:solidFill>
                    <a:srgbClr val="0810B8"/>
                  </a:solidFill>
                  <a:latin typeface="Courier New" pitchFamily="49" charset="0"/>
                  <a:cs typeface="Courier New" pitchFamily="49" charset="0"/>
                </a:rPr>
                <a:t>\n</a:t>
              </a:r>
              <a:r>
                <a:rPr lang="en-US" sz="1600" b="0" dirty="0" smtClean="0">
                  <a:solidFill>
                    <a:schemeClr val="tx2"/>
                  </a:solidFill>
                  <a:latin typeface="Courier New" pitchFamily="49" charset="0"/>
                  <a:cs typeface="Courier New" pitchFamily="49" charset="0"/>
                </a:rPr>
                <a:t>"</a:t>
              </a:r>
              <a:r>
                <a:rPr lang="en-US" sz="1600" b="0" dirty="0" smtClean="0">
                  <a:latin typeface="Courier New" pitchFamily="49" charset="0"/>
                  <a:cs typeface="Courier New" pitchFamily="49" charset="0"/>
                </a:rPr>
                <a:t>;</a:t>
              </a:r>
            </a:p>
          </p:txBody>
        </p:sp>
        <p:cxnSp>
          <p:nvCxnSpPr>
            <p:cNvPr id="8" name="Straight Connector 8"/>
            <p:cNvCxnSpPr/>
            <p:nvPr/>
          </p:nvCxnSpPr>
          <p:spPr bwMode="auto">
            <a:xfrm rot="5400000">
              <a:off x="443645"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9" name="TextBox 8"/>
          <p:cNvSpPr txBox="1"/>
          <p:nvPr/>
        </p:nvSpPr>
        <p:spPr>
          <a:xfrm>
            <a:off x="196007" y="5122225"/>
            <a:ext cx="8001000" cy="1106907"/>
          </a:xfrm>
          <a:prstGeom prst="rect">
            <a:avLst/>
          </a:prstGeom>
          <a:noFill/>
        </p:spPr>
        <p:txBody>
          <a:bodyPr wrap="square" rtlCol="0">
            <a:noAutofit/>
          </a:bodyPr>
          <a:lstStyle/>
          <a:p>
            <a:pPr algn="l">
              <a:lnSpc>
                <a:spcPct val="100000"/>
              </a:lnSpc>
              <a:spcAft>
                <a:spcPts val="0"/>
              </a:spcAft>
            </a:pPr>
            <a:r>
              <a:rPr lang="en-US" sz="1600" b="0" dirty="0" smtClean="0"/>
              <a:t>While the program properly exits if authentication fails, it does not ensure that the message is addressed to the user.  As a result, an authenticated attacker could provide any arbitrary identifier and read private messages that were intended for other users.</a:t>
            </a:r>
            <a:endParaRPr lang="en-US" sz="1600" b="0" dirty="0"/>
          </a:p>
        </p:txBody>
      </p:sp>
    </p:spTree>
    <p:extLst>
      <p:ext uri="{BB962C8B-B14F-4D97-AF65-F5344CB8AC3E}">
        <p14:creationId xmlns:p14="http://schemas.microsoft.com/office/powerpoint/2010/main" val="502558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Secure Coding …</a:t>
            </a:r>
            <a:endParaRPr lang="en-US" sz="2800" dirty="0">
              <a:latin typeface="Arial" panose="020B0604020202020204" pitchFamily="34" charset="0"/>
              <a:cs typeface="Arial" panose="020B0604020202020204" pitchFamily="34" charset="0"/>
            </a:endParaRPr>
          </a:p>
        </p:txBody>
      </p:sp>
      <p:grpSp>
        <p:nvGrpSpPr>
          <p:cNvPr id="7" name="Group 9"/>
          <p:cNvGrpSpPr/>
          <p:nvPr/>
        </p:nvGrpSpPr>
        <p:grpSpPr>
          <a:xfrm>
            <a:off x="133350" y="1263339"/>
            <a:ext cx="8153400" cy="4447673"/>
            <a:chOff x="685800" y="609600"/>
            <a:chExt cx="8153400" cy="1905000"/>
          </a:xfrm>
        </p:grpSpPr>
        <p:sp>
          <p:nvSpPr>
            <p:cNvPr id="8" name="Rounded Rectangle 11"/>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91440" algn="l">
                <a:lnSpc>
                  <a:spcPct val="100000"/>
                </a:lnSpc>
                <a:spcAft>
                  <a:spcPts val="0"/>
                </a:spcAft>
              </a:pPr>
              <a:r>
                <a:rPr lang="en-US" sz="1400" b="0" dirty="0" smtClean="0">
                  <a:latin typeface="Courier New" pitchFamily="49" charset="0"/>
                  <a:cs typeface="Courier New" pitchFamily="49" charset="0"/>
                </a:rPr>
                <a:t> 1    </a:t>
              </a:r>
              <a:r>
                <a:rPr lang="en-US" sz="1400" b="0" dirty="0" smtClean="0">
                  <a:solidFill>
                    <a:srgbClr val="C00000"/>
                  </a:solidFill>
                  <a:latin typeface="Courier New" pitchFamily="49" charset="0"/>
                  <a:cs typeface="Courier New" pitchFamily="49" charset="0"/>
                </a:rPr>
                <a:t>my</a:t>
              </a:r>
              <a:r>
                <a:rPr lang="en-US" sz="1400" b="0" dirty="0" smtClean="0">
                  <a:latin typeface="Courier New" pitchFamily="49" charset="0"/>
                  <a:cs typeface="Courier New" pitchFamily="49" charset="0"/>
                </a:rPr>
                <a:t> $q = new CGI;</a:t>
              </a:r>
            </a:p>
            <a:p>
              <a:pPr marL="91440" algn="l">
                <a:lnSpc>
                  <a:spcPct val="100000"/>
                </a:lnSpc>
                <a:spcAft>
                  <a:spcPts val="0"/>
                </a:spcAft>
              </a:pPr>
              <a:r>
                <a:rPr lang="en-US" sz="1400" b="0" dirty="0" smtClean="0">
                  <a:latin typeface="Courier New" pitchFamily="49" charset="0"/>
                  <a:cs typeface="Courier New" pitchFamily="49" charset="0"/>
                </a:rPr>
                <a:t> 2</a:t>
              </a:r>
            </a:p>
            <a:p>
              <a:pPr marL="91440" algn="l">
                <a:lnSpc>
                  <a:spcPct val="100000"/>
                </a:lnSpc>
                <a:spcAft>
                  <a:spcPts val="0"/>
                </a:spcAft>
              </a:pPr>
              <a:r>
                <a:rPr lang="en-US" sz="1400" b="0" dirty="0" smtClean="0">
                  <a:latin typeface="Courier New" pitchFamily="49" charset="0"/>
                  <a:cs typeface="Courier New" pitchFamily="49" charset="0"/>
                </a:rPr>
                <a:t> 3    </a:t>
              </a:r>
              <a:r>
                <a:rPr lang="en-US" sz="1400" b="0" dirty="0" smtClean="0">
                  <a:solidFill>
                    <a:srgbClr val="C00000"/>
                  </a:solidFill>
                  <a:latin typeface="Courier New" pitchFamily="49" charset="0"/>
                  <a:cs typeface="Courier New" pitchFamily="49" charset="0"/>
                </a:rPr>
                <a:t>my</a:t>
              </a:r>
              <a:r>
                <a:rPr lang="en-US" sz="1400" b="0" dirty="0" smtClean="0">
                  <a:latin typeface="Courier New" pitchFamily="49" charset="0"/>
                  <a:cs typeface="Courier New" pitchFamily="49" charset="0"/>
                </a:rPr>
                <a:t> $</a:t>
              </a:r>
              <a:r>
                <a:rPr lang="en-US" sz="1400" b="0" dirty="0" err="1" smtClean="0">
                  <a:latin typeface="Courier New" pitchFamily="49" charset="0"/>
                  <a:cs typeface="Courier New" pitchFamily="49" charset="0"/>
                </a:rPr>
                <a:t>message_id</a:t>
              </a:r>
              <a:r>
                <a:rPr lang="en-US" sz="1400" b="0" dirty="0" smtClean="0">
                  <a:latin typeface="Courier New" pitchFamily="49" charset="0"/>
                  <a:cs typeface="Courier New" pitchFamily="49" charset="0"/>
                </a:rPr>
                <a:t> = $q-&gt;</a:t>
              </a:r>
              <a:r>
                <a:rPr lang="en-US" sz="1400" b="0" dirty="0" err="1" smtClean="0">
                  <a:latin typeface="Courier New" pitchFamily="49" charset="0"/>
                  <a:cs typeface="Courier New" pitchFamily="49" charset="0"/>
                </a:rPr>
                <a:t>param</a:t>
              </a:r>
              <a:r>
                <a:rPr lang="en-US" sz="1400" b="0" dirty="0" smtClean="0">
                  <a:latin typeface="Courier New" pitchFamily="49" charset="0"/>
                  <a:cs typeface="Courier New" pitchFamily="49" charset="0"/>
                </a:rPr>
                <a:t>('id');</a:t>
              </a:r>
            </a:p>
            <a:p>
              <a:pPr marL="91440" algn="l">
                <a:lnSpc>
                  <a:spcPct val="100000"/>
                </a:lnSpc>
                <a:spcAft>
                  <a:spcPts val="0"/>
                </a:spcAft>
              </a:pPr>
              <a:r>
                <a:rPr lang="en-US" sz="1400" b="0" dirty="0" smtClean="0">
                  <a:latin typeface="Courier New" pitchFamily="49" charset="0"/>
                  <a:cs typeface="Courier New" pitchFamily="49" charset="0"/>
                </a:rPr>
                <a:t> 4</a:t>
              </a:r>
            </a:p>
            <a:p>
              <a:pPr marL="91440" algn="l">
                <a:lnSpc>
                  <a:spcPct val="100000"/>
                </a:lnSpc>
                <a:spcAft>
                  <a:spcPts val="0"/>
                </a:spcAft>
              </a:pPr>
              <a:r>
                <a:rPr lang="en-US" sz="1400" b="0" dirty="0">
                  <a:latin typeface="Courier New" pitchFamily="49" charset="0"/>
                  <a:cs typeface="Courier New" pitchFamily="49" charset="0"/>
                </a:rPr>
                <a:t> </a:t>
              </a:r>
              <a:r>
                <a:rPr lang="en-US" sz="1400" b="0" dirty="0" smtClean="0">
                  <a:latin typeface="Courier New" pitchFamily="49" charset="0"/>
                  <a:cs typeface="Courier New" pitchFamily="49" charset="0"/>
                </a:rPr>
                <a:t>5    </a:t>
              </a:r>
              <a:r>
                <a:rPr lang="en-US" sz="1400" b="0" dirty="0">
                  <a:solidFill>
                    <a:srgbClr val="C00000"/>
                  </a:solidFill>
                  <a:latin typeface="Courier New" pitchFamily="49" charset="0"/>
                  <a:cs typeface="Courier New" pitchFamily="49" charset="0"/>
                </a:rPr>
                <a:t>my</a:t>
              </a:r>
              <a:r>
                <a:rPr lang="en-US" sz="1400" b="0" dirty="0">
                  <a:latin typeface="Courier New" pitchFamily="49" charset="0"/>
                  <a:cs typeface="Courier New" pitchFamily="49" charset="0"/>
                </a:rPr>
                <a:t> $Message = </a:t>
              </a:r>
              <a:r>
                <a:rPr lang="en-US" sz="1400" b="0" dirty="0" err="1">
                  <a:latin typeface="Courier New" pitchFamily="49" charset="0"/>
                  <a:cs typeface="Courier New" pitchFamily="49" charset="0"/>
                </a:rPr>
                <a:t>LookupMessageObject</a:t>
              </a:r>
              <a:r>
                <a:rPr lang="en-US" sz="1400" b="0" dirty="0" smtClean="0">
                  <a:latin typeface="Courier New" pitchFamily="49" charset="0"/>
                  <a:cs typeface="Courier New" pitchFamily="49" charset="0"/>
                </a:rPr>
                <a:t>($</a:t>
              </a:r>
              <a:r>
                <a:rPr lang="en-US" sz="1400" b="0" dirty="0" err="1" smtClean="0">
                  <a:latin typeface="Courier New" pitchFamily="49" charset="0"/>
                  <a:cs typeface="Courier New" pitchFamily="49" charset="0"/>
                </a:rPr>
                <a:t>message_id</a:t>
              </a:r>
              <a:r>
                <a:rPr lang="en-US" sz="1400" b="0" dirty="0">
                  <a:latin typeface="Courier New" pitchFamily="49" charset="0"/>
                  <a:cs typeface="Courier New" pitchFamily="49" charset="0"/>
                </a:rPr>
                <a:t>);</a:t>
              </a:r>
            </a:p>
            <a:p>
              <a:pPr marL="91440" algn="l">
                <a:lnSpc>
                  <a:spcPct val="100000"/>
                </a:lnSpc>
                <a:spcAft>
                  <a:spcPts val="0"/>
                </a:spcAft>
              </a:pPr>
              <a:r>
                <a:rPr lang="en-US" sz="1400" b="0" dirty="0">
                  <a:latin typeface="Courier New" pitchFamily="49" charset="0"/>
                  <a:cs typeface="Courier New" pitchFamily="49" charset="0"/>
                </a:rPr>
                <a:t> </a:t>
              </a:r>
              <a:r>
                <a:rPr lang="en-US" sz="1400" b="0" dirty="0" smtClean="0">
                  <a:latin typeface="Courier New" pitchFamily="49" charset="0"/>
                  <a:cs typeface="Courier New" pitchFamily="49" charset="0"/>
                </a:rPr>
                <a:t>6   </a:t>
              </a:r>
              <a:endParaRPr lang="en-US" sz="1400" b="0" dirty="0">
                <a:latin typeface="Courier New" pitchFamily="49" charset="0"/>
                <a:cs typeface="Courier New" pitchFamily="49" charset="0"/>
              </a:endParaRPr>
            </a:p>
            <a:p>
              <a:pPr marL="91440" algn="l">
                <a:lnSpc>
                  <a:spcPct val="100000"/>
                </a:lnSpc>
                <a:spcAft>
                  <a:spcPts val="0"/>
                </a:spcAft>
              </a:pPr>
              <a:r>
                <a:rPr lang="en-US" sz="1400" dirty="0" smtClean="0">
                  <a:latin typeface="Courier New" pitchFamily="49" charset="0"/>
                  <a:cs typeface="Courier New" pitchFamily="49" charset="0"/>
                </a:rPr>
                <a:t> </a:t>
              </a:r>
              <a:r>
                <a:rPr lang="en-US" sz="1400" b="1" dirty="0" smtClean="0">
                  <a:latin typeface="Courier New" pitchFamily="49" charset="0"/>
                  <a:cs typeface="Courier New" pitchFamily="49" charset="0"/>
                </a:rPr>
                <a:t>7    </a:t>
              </a:r>
              <a:r>
                <a:rPr lang="en-US" sz="1400" b="1" dirty="0" smtClean="0">
                  <a:solidFill>
                    <a:srgbClr val="C00000"/>
                  </a:solidFill>
                  <a:latin typeface="Courier New" pitchFamily="49" charset="0"/>
                  <a:cs typeface="Courier New" pitchFamily="49" charset="0"/>
                </a:rPr>
                <a:t>if</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AuthorizeRequest</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GetCurrentUser</a:t>
              </a:r>
              <a:r>
                <a:rPr lang="en-US" sz="1400" b="1" dirty="0" smtClean="0">
                  <a:latin typeface="Courier New" pitchFamily="49" charset="0"/>
                  <a:cs typeface="Courier New" pitchFamily="49" charset="0"/>
                </a:rPr>
                <a:t>(), $Message))</a:t>
              </a:r>
            </a:p>
            <a:p>
              <a:pPr marL="91440" algn="l">
                <a:lnSpc>
                  <a:spcPct val="100000"/>
                </a:lnSpc>
                <a:spcAft>
                  <a:spcPts val="0"/>
                </a:spcAft>
              </a:pPr>
              <a:r>
                <a:rPr lang="en-US" sz="1400" b="1" dirty="0">
                  <a:latin typeface="Courier New" pitchFamily="49" charset="0"/>
                  <a:cs typeface="Courier New" pitchFamily="49" charset="0"/>
                </a:rPr>
                <a:t> 8</a:t>
              </a:r>
              <a:r>
                <a:rPr lang="en-US" sz="1400" b="1" dirty="0" smtClean="0">
                  <a:latin typeface="Courier New" pitchFamily="49" charset="0"/>
                  <a:cs typeface="Courier New" pitchFamily="49" charset="0"/>
                </a:rPr>
                <a:t>    {</a:t>
              </a:r>
            </a:p>
            <a:p>
              <a:pPr marL="91440" algn="l">
                <a:lnSpc>
                  <a:spcPct val="100000"/>
                </a:lnSpc>
                <a:spcAft>
                  <a:spcPts val="0"/>
                </a:spcAft>
              </a:pPr>
              <a:r>
                <a:rPr lang="en-US" sz="1400" b="0" dirty="0">
                  <a:latin typeface="Courier New" pitchFamily="49" charset="0"/>
                  <a:cs typeface="Courier New" pitchFamily="49" charset="0"/>
                </a:rPr>
                <a:t> </a:t>
              </a:r>
              <a:r>
                <a:rPr lang="en-US" sz="1400" b="0" dirty="0" smtClean="0">
                  <a:latin typeface="Courier New" pitchFamily="49" charset="0"/>
                  <a:cs typeface="Courier New" pitchFamily="49" charset="0"/>
                </a:rPr>
                <a:t>9       print </a:t>
              </a:r>
              <a:r>
                <a:rPr lang="en-US" sz="1400" b="0" dirty="0" smtClean="0">
                  <a:solidFill>
                    <a:schemeClr val="tx2"/>
                  </a:solidFill>
                  <a:latin typeface="Courier New" pitchFamily="49" charset="0"/>
                  <a:cs typeface="Courier New" pitchFamily="49" charset="0"/>
                </a:rPr>
                <a:t>"</a:t>
              </a:r>
              <a:r>
                <a:rPr lang="en-US" sz="1400" b="0" dirty="0" smtClean="0">
                  <a:solidFill>
                    <a:srgbClr val="0810B8"/>
                  </a:solidFill>
                  <a:latin typeface="Courier New" pitchFamily="49" charset="0"/>
                  <a:cs typeface="Courier New" pitchFamily="49" charset="0"/>
                </a:rPr>
                <a:t>From: </a:t>
              </a:r>
              <a:r>
                <a:rPr lang="en-US" sz="1400" b="0" dirty="0" smtClean="0">
                  <a:solidFill>
                    <a:schemeClr val="tx2"/>
                  </a:solidFill>
                  <a:latin typeface="Courier New" pitchFamily="49" charset="0"/>
                  <a:cs typeface="Courier New" pitchFamily="49" charset="0"/>
                </a:rPr>
                <a:t>"</a:t>
              </a:r>
              <a:r>
                <a:rPr lang="en-US" sz="1400" b="0" dirty="0" smtClean="0">
                  <a:latin typeface="Courier New" pitchFamily="49" charset="0"/>
                  <a:cs typeface="Courier New" pitchFamily="49" charset="0"/>
                </a:rPr>
                <a:t> . </a:t>
              </a:r>
              <a:r>
                <a:rPr lang="en-US" sz="1400" b="0" dirty="0" err="1" smtClean="0">
                  <a:latin typeface="Courier New" pitchFamily="49" charset="0"/>
                  <a:cs typeface="Courier New" pitchFamily="49" charset="0"/>
                </a:rPr>
                <a:t>encodeHTML</a:t>
              </a:r>
              <a:r>
                <a:rPr lang="en-US" sz="1400" b="0" dirty="0" smtClean="0">
                  <a:latin typeface="Courier New" pitchFamily="49" charset="0"/>
                  <a:cs typeface="Courier New" pitchFamily="49" charset="0"/>
                </a:rPr>
                <a:t>($Message-&gt;{from}) . </a:t>
              </a:r>
              <a:r>
                <a:rPr lang="en-US" sz="1400" b="0" dirty="0" smtClean="0">
                  <a:solidFill>
                    <a:schemeClr val="tx2"/>
                  </a:solidFill>
                  <a:latin typeface="Courier New" pitchFamily="49" charset="0"/>
                  <a:cs typeface="Courier New" pitchFamily="49" charset="0"/>
                </a:rPr>
                <a:t>"</a:t>
              </a:r>
              <a:r>
                <a:rPr lang="en-US" sz="1400" b="0" dirty="0" smtClean="0">
                  <a:solidFill>
                    <a:srgbClr val="0810B8"/>
                  </a:solidFill>
                  <a:latin typeface="Courier New" pitchFamily="49" charset="0"/>
                  <a:cs typeface="Courier New" pitchFamily="49" charset="0"/>
                </a:rPr>
                <a:t>&lt;</a:t>
              </a:r>
              <a:r>
                <a:rPr lang="en-US" sz="1400" b="0" dirty="0" err="1" smtClean="0">
                  <a:solidFill>
                    <a:srgbClr val="0810B8"/>
                  </a:solidFill>
                  <a:latin typeface="Courier New" pitchFamily="49" charset="0"/>
                  <a:cs typeface="Courier New" pitchFamily="49" charset="0"/>
                </a:rPr>
                <a:t>br</a:t>
              </a:r>
              <a:r>
                <a:rPr lang="en-US" sz="1400" b="0" dirty="0" smtClean="0">
                  <a:solidFill>
                    <a:srgbClr val="0810B8"/>
                  </a:solidFill>
                  <a:latin typeface="Courier New" pitchFamily="49" charset="0"/>
                  <a:cs typeface="Courier New" pitchFamily="49" charset="0"/>
                </a:rPr>
                <a:t>&gt;\n</a:t>
              </a:r>
              <a:r>
                <a:rPr lang="en-US" sz="1400" b="0" dirty="0" smtClean="0">
                  <a:solidFill>
                    <a:schemeClr val="tx2"/>
                  </a:solidFill>
                  <a:latin typeface="Courier New" pitchFamily="49" charset="0"/>
                  <a:cs typeface="Courier New" pitchFamily="49" charset="0"/>
                </a:rPr>
                <a:t>"</a:t>
              </a:r>
              <a:r>
                <a:rPr lang="en-US" sz="1400" b="0" dirty="0" smtClean="0">
                  <a:latin typeface="Courier New" pitchFamily="49" charset="0"/>
                  <a:cs typeface="Courier New" pitchFamily="49" charset="0"/>
                </a:rPr>
                <a:t>;</a:t>
              </a:r>
            </a:p>
            <a:p>
              <a:pPr marL="91440" algn="l">
                <a:lnSpc>
                  <a:spcPct val="100000"/>
                </a:lnSpc>
                <a:spcAft>
                  <a:spcPts val="0"/>
                </a:spcAft>
              </a:pPr>
              <a:r>
                <a:rPr lang="en-US" sz="1400" b="0" dirty="0" smtClean="0">
                  <a:latin typeface="Courier New" pitchFamily="49" charset="0"/>
                  <a:cs typeface="Courier New" pitchFamily="49" charset="0"/>
                </a:rPr>
                <a:t>10       print </a:t>
              </a:r>
              <a:r>
                <a:rPr lang="en-US" sz="1400" b="0" dirty="0" smtClean="0">
                  <a:solidFill>
                    <a:schemeClr val="tx2"/>
                  </a:solidFill>
                  <a:latin typeface="Courier New" pitchFamily="49" charset="0"/>
                  <a:cs typeface="Courier New" pitchFamily="49" charset="0"/>
                </a:rPr>
                <a:t>"</a:t>
              </a:r>
              <a:r>
                <a:rPr lang="en-US" sz="1400" b="0" dirty="0" smtClean="0">
                  <a:solidFill>
                    <a:srgbClr val="0810B8"/>
                  </a:solidFill>
                  <a:latin typeface="Courier New" pitchFamily="49" charset="0"/>
                  <a:cs typeface="Courier New" pitchFamily="49" charset="0"/>
                </a:rPr>
                <a:t>Subject: </a:t>
              </a:r>
              <a:r>
                <a:rPr lang="en-US" sz="1400" b="0" dirty="0" smtClean="0">
                  <a:solidFill>
                    <a:schemeClr val="tx2"/>
                  </a:solidFill>
                  <a:latin typeface="Courier New" pitchFamily="49" charset="0"/>
                  <a:cs typeface="Courier New" pitchFamily="49" charset="0"/>
                </a:rPr>
                <a:t>" </a:t>
              </a:r>
              <a:r>
                <a:rPr lang="en-US" sz="1400" b="0" dirty="0" smtClean="0">
                  <a:latin typeface="Courier New" pitchFamily="49" charset="0"/>
                  <a:cs typeface="Courier New" pitchFamily="49" charset="0"/>
                </a:rPr>
                <a:t>. </a:t>
              </a:r>
              <a:r>
                <a:rPr lang="en-US" sz="1400" b="0" dirty="0" err="1" smtClean="0">
                  <a:latin typeface="Courier New" pitchFamily="49" charset="0"/>
                  <a:cs typeface="Courier New" pitchFamily="49" charset="0"/>
                </a:rPr>
                <a:t>encodeHTML</a:t>
              </a:r>
              <a:r>
                <a:rPr lang="en-US" sz="1400" b="0" dirty="0" smtClean="0">
                  <a:latin typeface="Courier New" pitchFamily="49" charset="0"/>
                  <a:cs typeface="Courier New" pitchFamily="49" charset="0"/>
                </a:rPr>
                <a:t>($Message-&gt;{subject});</a:t>
              </a:r>
            </a:p>
            <a:p>
              <a:pPr marL="91440" algn="l">
                <a:lnSpc>
                  <a:spcPct val="100000"/>
                </a:lnSpc>
                <a:spcAft>
                  <a:spcPts val="0"/>
                </a:spcAft>
              </a:pPr>
              <a:r>
                <a:rPr lang="en-US" sz="1400" b="0" dirty="0" smtClean="0">
                  <a:latin typeface="Courier New" pitchFamily="49" charset="0"/>
                  <a:cs typeface="Courier New" pitchFamily="49" charset="0"/>
                </a:rPr>
                <a:t>11       print </a:t>
              </a:r>
              <a:r>
                <a:rPr lang="en-US" sz="1400" b="0" dirty="0" smtClean="0">
                  <a:solidFill>
                    <a:schemeClr val="tx2"/>
                  </a:solidFill>
                  <a:latin typeface="Courier New" pitchFamily="49" charset="0"/>
                  <a:cs typeface="Courier New" pitchFamily="49" charset="0"/>
                </a:rPr>
                <a:t>"</a:t>
              </a:r>
              <a:r>
                <a:rPr lang="en-US" sz="1400" b="0" dirty="0" smtClean="0">
                  <a:solidFill>
                    <a:srgbClr val="0810B8"/>
                  </a:solidFill>
                  <a:latin typeface="Courier New" pitchFamily="49" charset="0"/>
                  <a:cs typeface="Courier New" pitchFamily="49" charset="0"/>
                </a:rPr>
                <a:t>\n&lt;hr&gt;\n</a:t>
              </a:r>
              <a:r>
                <a:rPr lang="en-US" sz="1400" b="0" dirty="0" smtClean="0">
                  <a:solidFill>
                    <a:schemeClr val="tx2"/>
                  </a:solidFill>
                  <a:latin typeface="Courier New" pitchFamily="49" charset="0"/>
                  <a:cs typeface="Courier New" pitchFamily="49" charset="0"/>
                </a:rPr>
                <a:t>"</a:t>
              </a:r>
              <a:r>
                <a:rPr lang="en-US" sz="1400" b="0" dirty="0" smtClean="0">
                  <a:latin typeface="Courier New" pitchFamily="49" charset="0"/>
                  <a:cs typeface="Courier New" pitchFamily="49" charset="0"/>
                </a:rPr>
                <a:t>;</a:t>
              </a:r>
            </a:p>
            <a:p>
              <a:pPr marL="91440" algn="l">
                <a:lnSpc>
                  <a:spcPct val="100000"/>
                </a:lnSpc>
                <a:spcAft>
                  <a:spcPts val="0"/>
                </a:spcAft>
              </a:pPr>
              <a:r>
                <a:rPr lang="en-US" sz="1400" b="0" dirty="0" smtClean="0">
                  <a:latin typeface="Courier New" pitchFamily="49" charset="0"/>
                  <a:cs typeface="Courier New" pitchFamily="49" charset="0"/>
                </a:rPr>
                <a:t>12       print </a:t>
              </a:r>
              <a:r>
                <a:rPr lang="en-US" sz="1400" b="0" dirty="0" smtClean="0">
                  <a:solidFill>
                    <a:schemeClr val="tx2"/>
                  </a:solidFill>
                  <a:latin typeface="Courier New" pitchFamily="49" charset="0"/>
                  <a:cs typeface="Courier New" pitchFamily="49" charset="0"/>
                </a:rPr>
                <a:t>"</a:t>
              </a:r>
              <a:r>
                <a:rPr lang="en-US" sz="1400" b="0" dirty="0" smtClean="0">
                  <a:solidFill>
                    <a:srgbClr val="0810B8"/>
                  </a:solidFill>
                  <a:latin typeface="Courier New" pitchFamily="49" charset="0"/>
                  <a:cs typeface="Courier New" pitchFamily="49" charset="0"/>
                </a:rPr>
                <a:t>Body: </a:t>
              </a:r>
              <a:r>
                <a:rPr lang="en-US" sz="1400" b="0" dirty="0" smtClean="0">
                  <a:solidFill>
                    <a:schemeClr val="tx2"/>
                  </a:solidFill>
                  <a:latin typeface="Courier New" pitchFamily="49" charset="0"/>
                  <a:cs typeface="Courier New" pitchFamily="49" charset="0"/>
                </a:rPr>
                <a:t>" </a:t>
              </a:r>
              <a:r>
                <a:rPr lang="en-US" sz="1400" b="0" dirty="0" smtClean="0">
                  <a:latin typeface="Courier New" pitchFamily="49" charset="0"/>
                  <a:cs typeface="Courier New" pitchFamily="49" charset="0"/>
                </a:rPr>
                <a:t>. </a:t>
              </a:r>
              <a:r>
                <a:rPr lang="en-US" sz="1400" b="0" dirty="0" err="1" smtClean="0">
                  <a:latin typeface="Courier New" pitchFamily="49" charset="0"/>
                  <a:cs typeface="Courier New" pitchFamily="49" charset="0"/>
                </a:rPr>
                <a:t>encodeHTML</a:t>
              </a:r>
              <a:r>
                <a:rPr lang="en-US" sz="1400" b="0" dirty="0" smtClean="0">
                  <a:latin typeface="Courier New" pitchFamily="49" charset="0"/>
                  <a:cs typeface="Courier New" pitchFamily="49" charset="0"/>
                </a:rPr>
                <a:t>($Message-&gt;{body}) . </a:t>
              </a:r>
              <a:r>
                <a:rPr lang="en-US" sz="1400" b="0" dirty="0" smtClean="0">
                  <a:solidFill>
                    <a:schemeClr val="tx2"/>
                  </a:solidFill>
                  <a:latin typeface="Courier New" pitchFamily="49" charset="0"/>
                  <a:cs typeface="Courier New" pitchFamily="49" charset="0"/>
                </a:rPr>
                <a:t>"</a:t>
              </a:r>
              <a:r>
                <a:rPr lang="en-US" sz="1400" b="0" dirty="0" smtClean="0">
                  <a:solidFill>
                    <a:srgbClr val="0810B8"/>
                  </a:solidFill>
                  <a:latin typeface="Courier New" pitchFamily="49" charset="0"/>
                  <a:cs typeface="Courier New" pitchFamily="49" charset="0"/>
                </a:rPr>
                <a:t>\n</a:t>
              </a:r>
              <a:r>
                <a:rPr lang="en-US" sz="1400" b="0" dirty="0" smtClean="0">
                  <a:solidFill>
                    <a:schemeClr val="tx2"/>
                  </a:solidFill>
                  <a:latin typeface="Courier New" pitchFamily="49" charset="0"/>
                  <a:cs typeface="Courier New" pitchFamily="49" charset="0"/>
                </a:rPr>
                <a:t>"</a:t>
              </a:r>
              <a:r>
                <a:rPr lang="en-US" sz="1400" b="0" dirty="0" smtClean="0">
                  <a:latin typeface="Courier New" pitchFamily="49" charset="0"/>
                  <a:cs typeface="Courier New" pitchFamily="49" charset="0"/>
                </a:rPr>
                <a:t>;</a:t>
              </a:r>
            </a:p>
            <a:p>
              <a:pPr marL="91440" algn="l">
                <a:lnSpc>
                  <a:spcPct val="100000"/>
                </a:lnSpc>
                <a:spcAft>
                  <a:spcPts val="0"/>
                </a:spcAft>
              </a:pPr>
              <a:r>
                <a:rPr lang="en-US" sz="1400" b="1" dirty="0" smtClean="0">
                  <a:latin typeface="Courier New" pitchFamily="49" charset="0"/>
                  <a:cs typeface="Courier New" pitchFamily="49" charset="0"/>
                </a:rPr>
                <a:t>13    }</a:t>
              </a:r>
            </a:p>
            <a:p>
              <a:pPr marL="91440" algn="l">
                <a:lnSpc>
                  <a:spcPct val="100000"/>
                </a:lnSpc>
                <a:spcAft>
                  <a:spcPts val="0"/>
                </a:spcAft>
              </a:pPr>
              <a:r>
                <a:rPr lang="en-US" sz="1400" b="1" dirty="0" smtClean="0">
                  <a:latin typeface="Courier New" pitchFamily="49" charset="0"/>
                  <a:cs typeface="Courier New" pitchFamily="49" charset="0"/>
                </a:rPr>
                <a:t>14    </a:t>
              </a:r>
              <a:r>
                <a:rPr lang="en-US" sz="1400" b="1" dirty="0" smtClean="0">
                  <a:solidFill>
                    <a:srgbClr val="C00000"/>
                  </a:solidFill>
                  <a:latin typeface="Courier New" pitchFamily="49" charset="0"/>
                  <a:cs typeface="Courier New" pitchFamily="49" charset="0"/>
                </a:rPr>
                <a:t>else</a:t>
              </a:r>
            </a:p>
            <a:p>
              <a:pPr marL="91440" algn="l">
                <a:lnSpc>
                  <a:spcPct val="100000"/>
                </a:lnSpc>
                <a:spcAft>
                  <a:spcPts val="0"/>
                </a:spcAft>
              </a:pPr>
              <a:r>
                <a:rPr lang="en-US" sz="1400" b="1" dirty="0" smtClean="0">
                  <a:latin typeface="Courier New" pitchFamily="49" charset="0"/>
                  <a:cs typeface="Courier New" pitchFamily="49" charset="0"/>
                </a:rPr>
                <a:t>15    {</a:t>
              </a:r>
            </a:p>
            <a:p>
              <a:pPr marL="91440" algn="l">
                <a:lnSpc>
                  <a:spcPct val="100000"/>
                </a:lnSpc>
                <a:spcAft>
                  <a:spcPts val="0"/>
                </a:spcAft>
              </a:pPr>
              <a:r>
                <a:rPr lang="en-US" sz="1400" b="1" dirty="0" smtClean="0">
                  <a:latin typeface="Courier New" pitchFamily="49" charset="0"/>
                  <a:cs typeface="Courier New" pitchFamily="49" charset="0"/>
                </a:rPr>
                <a:t>16       </a:t>
              </a:r>
              <a:r>
                <a:rPr lang="en-US" sz="1400" b="1" dirty="0" err="1" smtClean="0">
                  <a:latin typeface="Courier New" pitchFamily="49" charset="0"/>
                  <a:cs typeface="Courier New" pitchFamily="49" charset="0"/>
                </a:rPr>
                <a:t>ExitError</a:t>
              </a:r>
              <a:r>
                <a:rPr lang="en-US" sz="1400" b="1" dirty="0" smtClean="0">
                  <a:latin typeface="Courier New" pitchFamily="49" charset="0"/>
                  <a:cs typeface="Courier New" pitchFamily="49" charset="0"/>
                </a:rPr>
                <a:t>(</a:t>
              </a:r>
              <a:r>
                <a:rPr lang="en-US" sz="1400" b="1" dirty="0" smtClean="0">
                  <a:solidFill>
                    <a:schemeClr val="tx2"/>
                  </a:solidFill>
                  <a:latin typeface="Courier New" pitchFamily="49" charset="0"/>
                  <a:cs typeface="Courier New" pitchFamily="49" charset="0"/>
                </a:rPr>
                <a:t>"not authorized to view message"</a:t>
              </a:r>
              <a:r>
                <a:rPr lang="en-US" sz="1400" b="1" dirty="0" smtClean="0">
                  <a:latin typeface="Courier New" pitchFamily="49" charset="0"/>
                  <a:cs typeface="Courier New" pitchFamily="49" charset="0"/>
                </a:rPr>
                <a:t>);</a:t>
              </a:r>
            </a:p>
            <a:p>
              <a:pPr marL="91440" algn="l">
                <a:lnSpc>
                  <a:spcPct val="100000"/>
                </a:lnSpc>
                <a:spcAft>
                  <a:spcPts val="0"/>
                </a:spcAft>
              </a:pPr>
              <a:r>
                <a:rPr lang="en-US" sz="1400" b="1" dirty="0" smtClean="0">
                  <a:latin typeface="Courier New" pitchFamily="49" charset="0"/>
                  <a:cs typeface="Courier New" pitchFamily="49" charset="0"/>
                </a:rPr>
                <a:t>17    }</a:t>
              </a:r>
            </a:p>
          </p:txBody>
        </p:sp>
        <p:cxnSp>
          <p:nvCxnSpPr>
            <p:cNvPr id="9" name="Straight Connector 12"/>
            <p:cNvCxnSpPr/>
            <p:nvPr/>
          </p:nvCxnSpPr>
          <p:spPr bwMode="auto">
            <a:xfrm rot="5400000">
              <a:off x="555939"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502558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107504" y="481122"/>
            <a:ext cx="8341302"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Authorization Words to Live By: #3</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8" name="Horizontal Scroll 6"/>
          <p:cNvSpPr/>
          <p:nvPr/>
        </p:nvSpPr>
        <p:spPr bwMode="auto">
          <a:xfrm>
            <a:off x="107504" y="1272867"/>
            <a:ext cx="72390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Any client/server application must verify security on the server</a:t>
            </a:r>
          </a:p>
        </p:txBody>
      </p:sp>
      <p:sp>
        <p:nvSpPr>
          <p:cNvPr id="9" name="Content Placeholder 2"/>
          <p:cNvSpPr txBox="1">
            <a:spLocks/>
          </p:cNvSpPr>
          <p:nvPr/>
        </p:nvSpPr>
        <p:spPr>
          <a:xfrm>
            <a:off x="-16393" y="1295400"/>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pPr marL="109537" indent="0">
              <a:buNone/>
            </a:pPr>
            <a:endParaRPr lang="en-US" dirty="0" smtClean="0"/>
          </a:p>
          <a:p>
            <a:endParaRPr lang="en-US" dirty="0" smtClean="0"/>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CWE-602: Client-Side Enforcement of Server-Side Security</a:t>
            </a:r>
          </a:p>
          <a:p>
            <a:endParaRPr lang="en-US" dirty="0" smtClean="0"/>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The software is composed of a server that relies on the client to implement a mechanism that is intended to protect the server.  An attacker can modify the client-side behavior to bypass the protection mechanisms.</a:t>
            </a:r>
            <a:endParaRPr lang="en-US" sz="1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558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17908"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Client Enforced Security – Exploit Demo</a:t>
            </a:r>
            <a:endParaRPr lang="en-US" sz="28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7" cstate="print"/>
          <a:srcRect/>
          <a:stretch>
            <a:fillRect/>
          </a:stretch>
        </p:blipFill>
        <p:spPr bwMode="auto">
          <a:xfrm>
            <a:off x="2984534" y="1182811"/>
            <a:ext cx="5663763" cy="4513811"/>
          </a:xfrm>
          <a:prstGeom prst="rect">
            <a:avLst/>
          </a:prstGeom>
          <a:noFill/>
          <a:ln w="9525">
            <a:noFill/>
            <a:miter lim="800000"/>
            <a:headEnd/>
            <a:tailEnd/>
          </a:ln>
        </p:spPr>
      </p:pic>
      <p:pic>
        <p:nvPicPr>
          <p:cNvPr id="8" name="Picture 3"/>
          <p:cNvPicPr>
            <a:picLocks noChangeAspect="1" noChangeArrowheads="1"/>
          </p:cNvPicPr>
          <p:nvPr/>
        </p:nvPicPr>
        <p:blipFill>
          <a:blip r:embed="rId8" cstate="print"/>
          <a:srcRect/>
          <a:stretch>
            <a:fillRect/>
          </a:stretch>
        </p:blipFill>
        <p:spPr bwMode="auto">
          <a:xfrm>
            <a:off x="207818" y="1259010"/>
            <a:ext cx="2417618" cy="1371600"/>
          </a:xfrm>
          <a:prstGeom prst="rect">
            <a:avLst/>
          </a:prstGeom>
          <a:noFill/>
          <a:ln w="9525">
            <a:noFill/>
            <a:miter lim="800000"/>
            <a:headEnd/>
            <a:tailEnd/>
          </a:ln>
        </p:spPr>
      </p:pic>
      <p:pic>
        <p:nvPicPr>
          <p:cNvPr id="9" name="Picture 4"/>
          <p:cNvPicPr>
            <a:picLocks noChangeAspect="1" noChangeArrowheads="1"/>
          </p:cNvPicPr>
          <p:nvPr/>
        </p:nvPicPr>
        <p:blipFill>
          <a:blip r:embed="rId9" cstate="print"/>
          <a:srcRect/>
          <a:stretch>
            <a:fillRect/>
          </a:stretch>
        </p:blipFill>
        <p:spPr bwMode="auto">
          <a:xfrm>
            <a:off x="207818" y="2706811"/>
            <a:ext cx="2666999" cy="784738"/>
          </a:xfrm>
          <a:prstGeom prst="rect">
            <a:avLst/>
          </a:prstGeom>
          <a:noFill/>
          <a:ln w="9525">
            <a:noFill/>
            <a:miter lim="800000"/>
            <a:headEnd/>
            <a:tailEnd/>
          </a:ln>
        </p:spPr>
      </p:pic>
      <p:sp>
        <p:nvSpPr>
          <p:cNvPr id="14" name="TextBox 13"/>
          <p:cNvSpPr txBox="1"/>
          <p:nvPr/>
        </p:nvSpPr>
        <p:spPr>
          <a:xfrm>
            <a:off x="-9733" y="3942401"/>
            <a:ext cx="3024336" cy="1200329"/>
          </a:xfrm>
          <a:prstGeom prst="rect">
            <a:avLst/>
          </a:prstGeom>
          <a:noFill/>
        </p:spPr>
        <p:txBody>
          <a:bodyPr wrap="square" rtlCol="0">
            <a:spAutoFit/>
          </a:bodyPr>
          <a:lstStyle/>
          <a:p>
            <a:pPr algn="ctr"/>
            <a:r>
              <a:rPr lang="en-US" b="1" dirty="0" smtClean="0"/>
              <a:t>Debug Proxies:</a:t>
            </a:r>
          </a:p>
          <a:p>
            <a:pPr algn="ctr"/>
            <a:r>
              <a:rPr lang="en-US" b="1" dirty="0" smtClean="0"/>
              <a:t>A key reason why a client</a:t>
            </a:r>
          </a:p>
          <a:p>
            <a:pPr algn="ctr"/>
            <a:r>
              <a:rPr lang="en-US" b="1" dirty="0" smtClean="0"/>
              <a:t>cannot be entrusted with</a:t>
            </a:r>
          </a:p>
          <a:p>
            <a:pPr algn="ctr"/>
            <a:r>
              <a:rPr lang="en-US" b="1" dirty="0" smtClean="0"/>
              <a:t>performing security.</a:t>
            </a:r>
          </a:p>
        </p:txBody>
      </p:sp>
    </p:spTree>
    <p:extLst>
      <p:ext uri="{BB962C8B-B14F-4D97-AF65-F5344CB8AC3E}">
        <p14:creationId xmlns:p14="http://schemas.microsoft.com/office/powerpoint/2010/main" val="502558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42893"/>
            <a:ext cx="81534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Real World Example – PayPal &amp; Vendor Issue</a:t>
            </a:r>
            <a:endParaRPr lang="en-US" sz="28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7" cstate="print"/>
          <a:srcRect/>
          <a:stretch>
            <a:fillRect/>
          </a:stretch>
        </p:blipFill>
        <p:spPr bwMode="auto">
          <a:xfrm>
            <a:off x="107504" y="1063713"/>
            <a:ext cx="5781675" cy="2314575"/>
          </a:xfrm>
          <a:prstGeom prst="rect">
            <a:avLst/>
          </a:prstGeom>
          <a:noFill/>
          <a:ln w="9525">
            <a:noFill/>
            <a:miter lim="800000"/>
            <a:headEnd/>
            <a:tailEnd/>
          </a:ln>
        </p:spPr>
      </p:pic>
      <p:pic>
        <p:nvPicPr>
          <p:cNvPr id="8" name="Picture 3"/>
          <p:cNvPicPr>
            <a:picLocks noChangeAspect="1" noChangeArrowheads="1"/>
          </p:cNvPicPr>
          <p:nvPr/>
        </p:nvPicPr>
        <p:blipFill rotWithShape="1">
          <a:blip r:embed="rId8" cstate="print"/>
          <a:srcRect r="2076"/>
          <a:stretch/>
        </p:blipFill>
        <p:spPr bwMode="auto">
          <a:xfrm>
            <a:off x="107505" y="3806913"/>
            <a:ext cx="5661700" cy="1781175"/>
          </a:xfrm>
          <a:prstGeom prst="rect">
            <a:avLst/>
          </a:prstGeom>
          <a:noFill/>
          <a:ln w="9525">
            <a:noFill/>
            <a:miter lim="800000"/>
            <a:headEnd/>
            <a:tailEnd/>
          </a:ln>
        </p:spPr>
      </p:pic>
    </p:spTree>
    <p:extLst>
      <p:ext uri="{BB962C8B-B14F-4D97-AF65-F5344CB8AC3E}">
        <p14:creationId xmlns:p14="http://schemas.microsoft.com/office/powerpoint/2010/main" val="502558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12"/>
          <p:cNvGrpSpPr/>
          <p:nvPr/>
        </p:nvGrpSpPr>
        <p:grpSpPr>
          <a:xfrm>
            <a:off x="0" y="522270"/>
            <a:ext cx="8153400" cy="2454443"/>
            <a:chOff x="457200" y="573504"/>
            <a:chExt cx="8153400" cy="2454443"/>
          </a:xfrm>
        </p:grpSpPr>
        <p:grpSp>
          <p:nvGrpSpPr>
            <p:cNvPr id="7" name="Group 9"/>
            <p:cNvGrpSpPr/>
            <p:nvPr/>
          </p:nvGrpSpPr>
          <p:grpSpPr>
            <a:xfrm>
              <a:off x="457200" y="573504"/>
              <a:ext cx="8153400" cy="2454443"/>
              <a:chOff x="685800" y="609600"/>
              <a:chExt cx="8153400" cy="1905000"/>
            </a:xfrm>
          </p:grpSpPr>
          <p:sp>
            <p:nvSpPr>
              <p:cNvPr id="9"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sz="1200" b="0" dirty="0" smtClean="0">
                    <a:latin typeface="Courier New" pitchFamily="49" charset="0"/>
                    <a:cs typeface="Courier New" pitchFamily="49" charset="0"/>
                  </a:rPr>
                  <a:t> 1    $</a:t>
                </a:r>
                <a:r>
                  <a:rPr lang="en-US" sz="1200" b="0" dirty="0" err="1" smtClean="0">
                    <a:latin typeface="Courier New" pitchFamily="49" charset="0"/>
                    <a:cs typeface="Courier New" pitchFamily="49" charset="0"/>
                  </a:rPr>
                  <a:t>customerid</a:t>
                </a:r>
                <a:r>
                  <a:rPr lang="en-US" sz="1200" b="0" dirty="0" smtClean="0">
                    <a:latin typeface="Courier New" pitchFamily="49" charset="0"/>
                    <a:cs typeface="Courier New" pitchFamily="49" charset="0"/>
                  </a:rPr>
                  <a:t> = </a:t>
                </a:r>
                <a:r>
                  <a:rPr lang="en-US" sz="1200" b="0" dirty="0" err="1" smtClean="0">
                    <a:latin typeface="Courier New" pitchFamily="49" charset="0"/>
                    <a:cs typeface="Courier New" pitchFamily="49" charset="0"/>
                  </a:rPr>
                  <a:t>AskForCustomerId</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 2    $address = </a:t>
                </a:r>
                <a:r>
                  <a:rPr lang="en-US" sz="1200" b="0" dirty="0" err="1" smtClean="0">
                    <a:latin typeface="Courier New" pitchFamily="49" charset="0"/>
                    <a:cs typeface="Courier New" pitchFamily="49" charset="0"/>
                  </a:rPr>
                  <a:t>AskForAddress</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 3 </a:t>
                </a:r>
              </a:p>
              <a:p>
                <a:pPr algn="l">
                  <a:lnSpc>
                    <a:spcPct val="100000"/>
                  </a:lnSpc>
                  <a:spcAft>
                    <a:spcPts val="0"/>
                  </a:spcAft>
                </a:pPr>
                <a:r>
                  <a:rPr lang="en-US" sz="1200" b="0" dirty="0" smtClean="0">
                    <a:latin typeface="Courier New" pitchFamily="49" charset="0"/>
                    <a:cs typeface="Courier New" pitchFamily="49" charset="0"/>
                  </a:rPr>
                  <a:t> 4    </a:t>
                </a:r>
                <a:r>
                  <a:rPr lang="en-US" sz="1200" b="0" dirty="0" err="1" smtClean="0">
                    <a:latin typeface="Courier New" pitchFamily="49" charset="0"/>
                    <a:cs typeface="Courier New" pitchFamily="49" charset="0"/>
                  </a:rPr>
                  <a:t>writeSocket</a:t>
                </a:r>
                <a:r>
                  <a:rPr lang="en-US" sz="1200" b="0" dirty="0" smtClean="0">
                    <a:latin typeface="Courier New" pitchFamily="49" charset="0"/>
                    <a:cs typeface="Courier New" pitchFamily="49" charset="0"/>
                  </a:rPr>
                  <a:t>($sock, </a:t>
                </a:r>
                <a:r>
                  <a:rPr lang="en-US" sz="1200" b="0" dirty="0" smtClean="0">
                    <a:solidFill>
                      <a:srgbClr val="0810B8"/>
                    </a:solidFill>
                    <a:latin typeface="Courier New" pitchFamily="49" charset="0"/>
                    <a:cs typeface="Courier New" pitchFamily="49" charset="0"/>
                  </a:rPr>
                  <a:t>"$user AUTH $</a:t>
                </a:r>
                <a:r>
                  <a:rPr lang="en-US" sz="1200" b="0" dirty="0" err="1" smtClean="0">
                    <a:solidFill>
                      <a:srgbClr val="0810B8"/>
                    </a:solidFill>
                    <a:latin typeface="Courier New" pitchFamily="49" charset="0"/>
                    <a:cs typeface="Courier New" pitchFamily="49" charset="0"/>
                  </a:rPr>
                  <a:t>customerid</a:t>
                </a:r>
                <a:r>
                  <a:rPr lang="en-US" sz="1200" b="0" dirty="0" smtClean="0">
                    <a:solidFill>
                      <a:srgbClr val="0810B8"/>
                    </a:solidFill>
                    <a:latin typeface="Courier New" pitchFamily="49" charset="0"/>
                    <a:cs typeface="Courier New" pitchFamily="49" charset="0"/>
                  </a:rPr>
                  <a:t>\n</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 5    $</a:t>
                </a:r>
                <a:r>
                  <a:rPr lang="en-US" sz="1200" b="0" dirty="0" err="1" smtClean="0">
                    <a:latin typeface="Courier New" pitchFamily="49" charset="0"/>
                    <a:cs typeface="Courier New" pitchFamily="49" charset="0"/>
                  </a:rPr>
                  <a:t>resp</a:t>
                </a:r>
                <a:r>
                  <a:rPr lang="en-US" sz="1200" b="0" dirty="0" smtClean="0">
                    <a:latin typeface="Courier New" pitchFamily="49" charset="0"/>
                    <a:cs typeface="Courier New" pitchFamily="49" charset="0"/>
                  </a:rPr>
                  <a:t> = </a:t>
                </a:r>
                <a:r>
                  <a:rPr lang="en-US" sz="1200" b="0" dirty="0" err="1" smtClean="0">
                    <a:latin typeface="Courier New" pitchFamily="49" charset="0"/>
                    <a:cs typeface="Courier New" pitchFamily="49" charset="0"/>
                  </a:rPr>
                  <a:t>readSocket</a:t>
                </a:r>
                <a:r>
                  <a:rPr lang="en-US" sz="1200" b="0" dirty="0" smtClean="0">
                    <a:latin typeface="Courier New" pitchFamily="49" charset="0"/>
                    <a:cs typeface="Courier New" pitchFamily="49" charset="0"/>
                  </a:rPr>
                  <a:t>($sock);</a:t>
                </a:r>
              </a:p>
              <a:p>
                <a:pPr algn="l">
                  <a:lnSpc>
                    <a:spcPct val="100000"/>
                  </a:lnSpc>
                  <a:spcAft>
                    <a:spcPts val="0"/>
                  </a:spcAft>
                </a:pPr>
                <a:r>
                  <a:rPr lang="en-US" sz="1200" b="0" dirty="0" smtClean="0">
                    <a:latin typeface="Courier New" pitchFamily="49" charset="0"/>
                    <a:cs typeface="Courier New" pitchFamily="49" charset="0"/>
                  </a:rPr>
                  <a:t> 6</a:t>
                </a:r>
              </a:p>
              <a:p>
                <a:pPr algn="l">
                  <a:lnSpc>
                    <a:spcPct val="100000"/>
                  </a:lnSpc>
                  <a:spcAft>
                    <a:spcPts val="0"/>
                  </a:spcAft>
                </a:pPr>
                <a:r>
                  <a:rPr lang="en-US" sz="1200" b="0" dirty="0" smtClean="0">
                    <a:latin typeface="Courier New" pitchFamily="49" charset="0"/>
                    <a:cs typeface="Courier New" pitchFamily="49" charset="0"/>
                  </a:rPr>
                  <a:t> 7    </a:t>
                </a:r>
                <a:r>
                  <a:rPr lang="en-US" sz="1200" b="0" dirty="0" smtClean="0">
                    <a:solidFill>
                      <a:srgbClr val="C00000"/>
                    </a:solidFill>
                    <a:latin typeface="Courier New" pitchFamily="49" charset="0"/>
                    <a:cs typeface="Courier New" pitchFamily="49" charset="0"/>
                  </a:rPr>
                  <a:t>if</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resp</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eq</a:t>
                </a:r>
                <a:r>
                  <a:rPr lang="en-US" sz="1200" b="0" dirty="0" smtClean="0">
                    <a:latin typeface="Courier New" pitchFamily="49" charset="0"/>
                    <a:cs typeface="Courier New" pitchFamily="49" charset="0"/>
                  </a:rPr>
                  <a:t> </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authorized</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 8    {</a:t>
                </a:r>
              </a:p>
              <a:p>
                <a:pPr algn="l">
                  <a:lnSpc>
                    <a:spcPct val="100000"/>
                  </a:lnSpc>
                  <a:spcAft>
                    <a:spcPts val="0"/>
                  </a:spcAft>
                </a:pPr>
                <a:r>
                  <a:rPr lang="en-US" sz="1200" b="0" dirty="0" smtClean="0">
                    <a:latin typeface="Courier New" pitchFamily="49" charset="0"/>
                    <a:cs typeface="Courier New" pitchFamily="49" charset="0"/>
                  </a:rPr>
                  <a:t> 9       </a:t>
                </a:r>
                <a:r>
                  <a:rPr lang="en-US" sz="1200" b="0" i="1" dirty="0" smtClean="0">
                    <a:solidFill>
                      <a:srgbClr val="339933"/>
                    </a:solidFill>
                    <a:latin typeface="Courier New" pitchFamily="49" charset="0"/>
                    <a:cs typeface="Courier New" pitchFamily="49" charset="0"/>
                  </a:rPr>
                  <a:t># request is authorized, go ahead and update the info!</a:t>
                </a:r>
                <a:endParaRPr lang="en-US" sz="1200" b="0" dirty="0" smtClean="0">
                  <a:latin typeface="Courier New" pitchFamily="49" charset="0"/>
                  <a:cs typeface="Courier New" pitchFamily="49" charset="0"/>
                </a:endParaRPr>
              </a:p>
              <a:p>
                <a:pPr algn="l">
                  <a:lnSpc>
                    <a:spcPct val="100000"/>
                  </a:lnSpc>
                  <a:spcAft>
                    <a:spcPts val="0"/>
                  </a:spcAft>
                </a:pPr>
                <a:r>
                  <a:rPr lang="en-US" sz="1200" b="0" dirty="0" smtClean="0">
                    <a:latin typeface="Courier New" pitchFamily="49" charset="0"/>
                    <a:cs typeface="Courier New" pitchFamily="49" charset="0"/>
                  </a:rPr>
                  <a:t>10       </a:t>
                </a:r>
                <a:r>
                  <a:rPr lang="en-US" sz="1200" b="0" dirty="0" err="1" smtClean="0">
                    <a:latin typeface="Courier New" pitchFamily="49" charset="0"/>
                    <a:cs typeface="Courier New" pitchFamily="49" charset="0"/>
                  </a:rPr>
                  <a:t>writeSocket</a:t>
                </a:r>
                <a:r>
                  <a:rPr lang="en-US" sz="1200" b="0" dirty="0" smtClean="0">
                    <a:latin typeface="Courier New" pitchFamily="49" charset="0"/>
                    <a:cs typeface="Courier New" pitchFamily="49" charset="0"/>
                  </a:rPr>
                  <a:t>($sock, </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$user CHANGE-ADDRESS $</a:t>
                </a:r>
                <a:r>
                  <a:rPr lang="en-US" sz="1200" b="0" dirty="0" err="1" smtClean="0">
                    <a:solidFill>
                      <a:srgbClr val="0810B8"/>
                    </a:solidFill>
                    <a:latin typeface="Courier New" pitchFamily="49" charset="0"/>
                    <a:cs typeface="Courier New" pitchFamily="49" charset="0"/>
                  </a:rPr>
                  <a:t>customerid</a:t>
                </a:r>
                <a:r>
                  <a:rPr lang="en-US" sz="1200" b="0" dirty="0" smtClean="0">
                    <a:solidFill>
                      <a:srgbClr val="0810B8"/>
                    </a:solidFill>
                    <a:latin typeface="Courier New" pitchFamily="49" charset="0"/>
                    <a:cs typeface="Courier New" pitchFamily="49" charset="0"/>
                  </a:rPr>
                  <a:t> $address\n</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11    }</a:t>
                </a:r>
              </a:p>
              <a:p>
                <a:pPr algn="l">
                  <a:lnSpc>
                    <a:spcPct val="100000"/>
                  </a:lnSpc>
                  <a:spcAft>
                    <a:spcPts val="0"/>
                  </a:spcAft>
                </a:pPr>
                <a:r>
                  <a:rPr lang="en-US" sz="1200" b="0" dirty="0" smtClean="0">
                    <a:latin typeface="Courier New" pitchFamily="49" charset="0"/>
                    <a:cs typeface="Courier New" pitchFamily="49" charset="0"/>
                  </a:rPr>
                  <a:t>12    </a:t>
                </a:r>
                <a:r>
                  <a:rPr lang="en-US" sz="1200" b="0" dirty="0" smtClean="0">
                    <a:solidFill>
                      <a:srgbClr val="C00000"/>
                    </a:solidFill>
                    <a:latin typeface="Courier New" pitchFamily="49" charset="0"/>
                    <a:cs typeface="Courier New" pitchFamily="49" charset="0"/>
                  </a:rPr>
                  <a:t>else</a:t>
                </a:r>
                <a:r>
                  <a:rPr lang="en-US" sz="1200" b="0" dirty="0" smtClean="0">
                    <a:latin typeface="Courier New" pitchFamily="49" charset="0"/>
                    <a:cs typeface="Courier New" pitchFamily="49" charset="0"/>
                  </a:rPr>
                  <a:t> {  </a:t>
                </a:r>
                <a:r>
                  <a:rPr lang="en-US" sz="1200" b="0" dirty="0" smtClean="0">
                    <a:solidFill>
                      <a:srgbClr val="C00000"/>
                    </a:solidFill>
                    <a:latin typeface="Courier New" pitchFamily="49" charset="0"/>
                    <a:cs typeface="Courier New" pitchFamily="49" charset="0"/>
                  </a:rPr>
                  <a:t>print</a:t>
                </a:r>
                <a:r>
                  <a:rPr lang="en-US" sz="1200" b="0" dirty="0" smtClean="0">
                    <a:latin typeface="Courier New" pitchFamily="49" charset="0"/>
                    <a:cs typeface="Courier New" pitchFamily="49" charset="0"/>
                  </a:rPr>
                  <a:t> </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ERROR: You're not authorized to change customer's address.\n</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 }</a:t>
                </a:r>
                <a:endParaRPr lang="en-US" sz="1200" b="0" dirty="0">
                  <a:latin typeface="Courier New" pitchFamily="49" charset="0"/>
                  <a:cs typeface="Courier New" pitchFamily="49" charset="0"/>
                </a:endParaRPr>
              </a:p>
            </p:txBody>
          </p:sp>
          <p:cxnSp>
            <p:nvCxnSpPr>
              <p:cNvPr id="14" name="Straight Connector 8"/>
              <p:cNvCxnSpPr/>
              <p:nvPr/>
            </p:nvCxnSpPr>
            <p:spPr bwMode="auto">
              <a:xfrm rot="5400000">
                <a:off x="305214"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8" name="TextBox 7"/>
            <p:cNvSpPr txBox="1"/>
            <p:nvPr/>
          </p:nvSpPr>
          <p:spPr>
            <a:xfrm>
              <a:off x="6109320" y="675090"/>
              <a:ext cx="825867" cy="385362"/>
            </a:xfrm>
            <a:prstGeom prst="rect">
              <a:avLst/>
            </a:prstGeom>
            <a:noFill/>
          </p:spPr>
          <p:txBody>
            <a:bodyPr wrap="none" rtlCol="0">
              <a:spAutoFit/>
            </a:bodyPr>
            <a:lstStyle/>
            <a:p>
              <a:pPr algn="r"/>
              <a:r>
                <a:rPr lang="en-US" dirty="0" smtClean="0"/>
                <a:t>Client</a:t>
              </a:r>
              <a:endParaRPr lang="en-US" dirty="0"/>
            </a:p>
          </p:txBody>
        </p:sp>
      </p:grpSp>
      <p:grpSp>
        <p:nvGrpSpPr>
          <p:cNvPr id="20" name="Group 6"/>
          <p:cNvGrpSpPr/>
          <p:nvPr/>
        </p:nvGrpSpPr>
        <p:grpSpPr>
          <a:xfrm>
            <a:off x="0" y="3284956"/>
            <a:ext cx="8153400" cy="3131679"/>
            <a:chOff x="457200" y="3108157"/>
            <a:chExt cx="8153400" cy="2931695"/>
          </a:xfrm>
        </p:grpSpPr>
        <p:grpSp>
          <p:nvGrpSpPr>
            <p:cNvPr id="21" name="Group 9"/>
            <p:cNvGrpSpPr/>
            <p:nvPr/>
          </p:nvGrpSpPr>
          <p:grpSpPr>
            <a:xfrm>
              <a:off x="457200" y="3108157"/>
              <a:ext cx="8153400" cy="2931695"/>
              <a:chOff x="685800" y="609600"/>
              <a:chExt cx="8153400" cy="1905000"/>
            </a:xfrm>
          </p:grpSpPr>
          <p:sp>
            <p:nvSpPr>
              <p:cNvPr id="23" name="Rounded Rectangle 9"/>
              <p:cNvSpPr/>
              <p:nvPr/>
            </p:nvSpPr>
            <p:spPr bwMode="auto">
              <a:xfrm>
                <a:off x="685800" y="609600"/>
                <a:ext cx="8153400" cy="1905000"/>
              </a:xfrm>
              <a:prstGeom prst="roundRect">
                <a:avLst/>
              </a:prstGeom>
              <a:solidFill>
                <a:schemeClr val="bg1">
                  <a:lumMod val="85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sz="1200" b="0" dirty="0" smtClean="0">
                    <a:latin typeface="Courier New" pitchFamily="49" charset="0"/>
                    <a:cs typeface="Courier New" pitchFamily="49" charset="0"/>
                  </a:rPr>
                  <a:t> 1    ($user, $</a:t>
                </a:r>
                <a:r>
                  <a:rPr lang="en-US" sz="1200" b="0" dirty="0" err="1" smtClean="0">
                    <a:latin typeface="Courier New" pitchFamily="49" charset="0"/>
                    <a:cs typeface="Courier New" pitchFamily="49" charset="0"/>
                  </a:rPr>
                  <a:t>cmd</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customerid</a:t>
                </a:r>
                <a:r>
                  <a:rPr lang="en-US" sz="1200" b="0" dirty="0" smtClean="0">
                    <a:latin typeface="Courier New" pitchFamily="49" charset="0"/>
                    <a:cs typeface="Courier New" pitchFamily="49" charset="0"/>
                  </a:rPr>
                  <a:t>, </a:t>
                </a:r>
                <a:r>
                  <a:rPr lang="en-US" sz="1200" b="0" dirty="0">
                    <a:latin typeface="Courier New" pitchFamily="49" charset="0"/>
                    <a:cs typeface="Courier New" pitchFamily="49" charset="0"/>
                  </a:rPr>
                  <a:t>$address) </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ParseRequest</a:t>
                </a:r>
                <a:r>
                  <a:rPr lang="en-US" sz="1200" b="0" dirty="0" smtClean="0">
                    <a:latin typeface="Courier New" pitchFamily="49" charset="0"/>
                    <a:cs typeface="Courier New" pitchFamily="49" charset="0"/>
                  </a:rPr>
                  <a:t>($sock);</a:t>
                </a:r>
              </a:p>
              <a:p>
                <a:pPr algn="l">
                  <a:lnSpc>
                    <a:spcPct val="100000"/>
                  </a:lnSpc>
                  <a:spcAft>
                    <a:spcPts val="0"/>
                  </a:spcAft>
                </a:pPr>
                <a:r>
                  <a:rPr lang="en-US" sz="1200" b="0" dirty="0" smtClean="0">
                    <a:latin typeface="Courier New" pitchFamily="49" charset="0"/>
                    <a:cs typeface="Courier New" pitchFamily="49" charset="0"/>
                  </a:rPr>
                  <a:t> 2</a:t>
                </a:r>
              </a:p>
              <a:p>
                <a:pPr algn="l">
                  <a:lnSpc>
                    <a:spcPct val="100000"/>
                  </a:lnSpc>
                  <a:spcAft>
                    <a:spcPts val="0"/>
                  </a:spcAft>
                </a:pPr>
                <a:r>
                  <a:rPr lang="en-US" sz="1200" b="0" dirty="0" smtClean="0">
                    <a:latin typeface="Courier New" pitchFamily="49" charset="0"/>
                    <a:cs typeface="Courier New" pitchFamily="49" charset="0"/>
                  </a:rPr>
                  <a:t> 3    </a:t>
                </a:r>
                <a:r>
                  <a:rPr lang="en-US" sz="1200" b="0" dirty="0" smtClean="0">
                    <a:solidFill>
                      <a:srgbClr val="C00000"/>
                    </a:solidFill>
                    <a:latin typeface="Courier New" pitchFamily="49" charset="0"/>
                    <a:cs typeface="Courier New" pitchFamily="49" charset="0"/>
                  </a:rPr>
                  <a:t>if</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cmd</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eq</a:t>
                </a:r>
                <a:r>
                  <a:rPr lang="en-US" sz="1200" b="0" dirty="0" smtClean="0">
                    <a:latin typeface="Courier New" pitchFamily="49" charset="0"/>
                    <a:cs typeface="Courier New" pitchFamily="49" charset="0"/>
                  </a:rPr>
                  <a:t> </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AUTH</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 4    {</a:t>
                </a:r>
              </a:p>
              <a:p>
                <a:pPr algn="l">
                  <a:lnSpc>
                    <a:spcPct val="100000"/>
                  </a:lnSpc>
                  <a:spcAft>
                    <a:spcPts val="0"/>
                  </a:spcAft>
                </a:pPr>
                <a:r>
                  <a:rPr lang="en-US" sz="1200" b="0" dirty="0" smtClean="0">
                    <a:latin typeface="Courier New" pitchFamily="49" charset="0"/>
                    <a:cs typeface="Courier New" pitchFamily="49" charset="0"/>
                  </a:rPr>
                  <a:t> 5       $result = </a:t>
                </a:r>
                <a:r>
                  <a:rPr lang="en-US" sz="1200" b="0" dirty="0" err="1" smtClean="0">
                    <a:latin typeface="Courier New" pitchFamily="49" charset="0"/>
                    <a:cs typeface="Courier New" pitchFamily="49" charset="0"/>
                  </a:rPr>
                  <a:t>AuthorizeRequest</a:t>
                </a:r>
                <a:r>
                  <a:rPr lang="en-US" sz="1200" b="0" dirty="0" smtClean="0">
                    <a:latin typeface="Courier New" pitchFamily="49" charset="0"/>
                    <a:cs typeface="Courier New" pitchFamily="49" charset="0"/>
                  </a:rPr>
                  <a:t>($user, $</a:t>
                </a:r>
                <a:r>
                  <a:rPr lang="en-US" sz="1200" b="0" dirty="0" err="1" smtClean="0">
                    <a:latin typeface="Courier New" pitchFamily="49" charset="0"/>
                    <a:cs typeface="Courier New" pitchFamily="49" charset="0"/>
                  </a:rPr>
                  <a:t>customerid</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 6       </a:t>
                </a:r>
                <a:r>
                  <a:rPr lang="en-US" sz="1200" b="0" dirty="0" err="1" smtClean="0">
                    <a:latin typeface="Courier New" pitchFamily="49" charset="0"/>
                    <a:cs typeface="Courier New" pitchFamily="49" charset="0"/>
                  </a:rPr>
                  <a:t>writeSocket</a:t>
                </a:r>
                <a:r>
                  <a:rPr lang="en-US" sz="1200" b="0" dirty="0" smtClean="0">
                    <a:latin typeface="Courier New" pitchFamily="49" charset="0"/>
                    <a:cs typeface="Courier New" pitchFamily="49" charset="0"/>
                  </a:rPr>
                  <a:t>($sock, </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$result\n</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 7    }</a:t>
                </a:r>
              </a:p>
              <a:p>
                <a:pPr algn="l">
                  <a:lnSpc>
                    <a:spcPct val="100000"/>
                  </a:lnSpc>
                  <a:spcAft>
                    <a:spcPts val="0"/>
                  </a:spcAft>
                </a:pPr>
                <a:r>
                  <a:rPr lang="en-US" sz="1200" b="0" dirty="0" smtClean="0">
                    <a:latin typeface="Courier New" pitchFamily="49" charset="0"/>
                    <a:cs typeface="Courier New" pitchFamily="49" charset="0"/>
                  </a:rPr>
                  <a:t> 8</a:t>
                </a:r>
              </a:p>
              <a:p>
                <a:pPr algn="l">
                  <a:lnSpc>
                    <a:spcPct val="100000"/>
                  </a:lnSpc>
                  <a:spcAft>
                    <a:spcPts val="0"/>
                  </a:spcAft>
                </a:pPr>
                <a:r>
                  <a:rPr lang="en-US" sz="1200" b="0" dirty="0" smtClean="0">
                    <a:latin typeface="Courier New" pitchFamily="49" charset="0"/>
                    <a:cs typeface="Courier New" pitchFamily="49" charset="0"/>
                  </a:rPr>
                  <a:t> 9    </a:t>
                </a:r>
                <a:r>
                  <a:rPr lang="en-US" sz="1200" b="0" dirty="0" err="1" smtClean="0">
                    <a:solidFill>
                      <a:srgbClr val="C00000"/>
                    </a:solidFill>
                    <a:latin typeface="Courier New" pitchFamily="49" charset="0"/>
                    <a:cs typeface="Courier New" pitchFamily="49" charset="0"/>
                  </a:rPr>
                  <a:t>elsif</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cmd</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eq</a:t>
                </a:r>
                <a:r>
                  <a:rPr lang="en-US" sz="1200" b="0" dirty="0" smtClean="0">
                    <a:latin typeface="Courier New" pitchFamily="49" charset="0"/>
                    <a:cs typeface="Courier New" pitchFamily="49" charset="0"/>
                  </a:rPr>
                  <a:t> </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CHANGE-ADDRESS</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10    {</a:t>
                </a:r>
              </a:p>
              <a:p>
                <a:pPr algn="l">
                  <a:lnSpc>
                    <a:spcPct val="100000"/>
                  </a:lnSpc>
                  <a:spcAft>
                    <a:spcPts val="0"/>
                  </a:spcAft>
                </a:pPr>
                <a:r>
                  <a:rPr lang="en-US" sz="1200" b="0" dirty="0" smtClean="0">
                    <a:latin typeface="Courier New" pitchFamily="49" charset="0"/>
                    <a:cs typeface="Courier New" pitchFamily="49" charset="0"/>
                  </a:rPr>
                  <a:t>11      </a:t>
                </a:r>
                <a:r>
                  <a:rPr lang="en-US" sz="1200" b="0" dirty="0" smtClean="0">
                    <a:solidFill>
                      <a:srgbClr val="C00000"/>
                    </a:solidFill>
                    <a:latin typeface="Courier New" pitchFamily="49" charset="0"/>
                    <a:cs typeface="Courier New" pitchFamily="49" charset="0"/>
                  </a:rPr>
                  <a:t>if</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validateAddress</a:t>
                </a:r>
                <a:r>
                  <a:rPr lang="en-US" sz="1200" b="0" dirty="0" smtClean="0">
                    <a:latin typeface="Courier New" pitchFamily="49" charset="0"/>
                    <a:cs typeface="Courier New" pitchFamily="49" charset="0"/>
                  </a:rPr>
                  <a:t>($address)) {</a:t>
                </a:r>
              </a:p>
              <a:p>
                <a:pPr algn="l">
                  <a:lnSpc>
                    <a:spcPct val="100000"/>
                  </a:lnSpc>
                  <a:spcAft>
                    <a:spcPts val="0"/>
                  </a:spcAft>
                </a:pPr>
                <a:r>
                  <a:rPr lang="en-US" sz="1200" b="0" dirty="0" smtClean="0">
                    <a:latin typeface="Courier New" pitchFamily="49" charset="0"/>
                    <a:cs typeface="Courier New" pitchFamily="49" charset="0"/>
                  </a:rPr>
                  <a:t>12         $res = </a:t>
                </a:r>
                <a:r>
                  <a:rPr lang="en-US" sz="1200" b="0" dirty="0" err="1" smtClean="0">
                    <a:latin typeface="Courier New" pitchFamily="49" charset="0"/>
                    <a:cs typeface="Courier New" pitchFamily="49" charset="0"/>
                  </a:rPr>
                  <a:t>UpdateAddress</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customerid</a:t>
                </a:r>
                <a:r>
                  <a:rPr lang="en-US" sz="1200" b="0" dirty="0" smtClean="0">
                    <a:latin typeface="Courier New" pitchFamily="49" charset="0"/>
                    <a:cs typeface="Courier New" pitchFamily="49" charset="0"/>
                  </a:rPr>
                  <a:t>, $address);</a:t>
                </a:r>
              </a:p>
              <a:p>
                <a:pPr algn="l">
                  <a:lnSpc>
                    <a:spcPct val="100000"/>
                  </a:lnSpc>
                  <a:spcAft>
                    <a:spcPts val="0"/>
                  </a:spcAft>
                </a:pPr>
                <a:r>
                  <a:rPr lang="en-US" sz="1200" b="0" dirty="0" smtClean="0">
                    <a:latin typeface="Courier New" pitchFamily="49" charset="0"/>
                    <a:cs typeface="Courier New" pitchFamily="49" charset="0"/>
                  </a:rPr>
                  <a:t>13         </a:t>
                </a:r>
                <a:r>
                  <a:rPr lang="en-US" sz="1200" b="0" dirty="0" err="1" smtClean="0">
                    <a:latin typeface="Courier New" pitchFamily="49" charset="0"/>
                    <a:cs typeface="Courier New" pitchFamily="49" charset="0"/>
                  </a:rPr>
                  <a:t>writeSocket</a:t>
                </a:r>
                <a:r>
                  <a:rPr lang="en-US" sz="1200" b="0" dirty="0" smtClean="0">
                    <a:latin typeface="Courier New" pitchFamily="49" charset="0"/>
                    <a:cs typeface="Courier New" pitchFamily="49" charset="0"/>
                  </a:rPr>
                  <a:t>($sock, </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SUCCESS\n</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14      }</a:t>
                </a:r>
              </a:p>
              <a:p>
                <a:pPr algn="l">
                  <a:lnSpc>
                    <a:spcPct val="100000"/>
                  </a:lnSpc>
                  <a:spcAft>
                    <a:spcPts val="0"/>
                  </a:spcAft>
                </a:pPr>
                <a:r>
                  <a:rPr lang="en-US" sz="1200" b="0" dirty="0" smtClean="0">
                    <a:latin typeface="Courier New" pitchFamily="49" charset="0"/>
                    <a:cs typeface="Courier New" pitchFamily="49" charset="0"/>
                  </a:rPr>
                  <a:t>15      </a:t>
                </a:r>
                <a:r>
                  <a:rPr lang="en-US" sz="1200" b="0" dirty="0" smtClean="0">
                    <a:solidFill>
                      <a:srgbClr val="C00000"/>
                    </a:solidFill>
                    <a:latin typeface="Courier New" pitchFamily="49" charset="0"/>
                    <a:cs typeface="Courier New" pitchFamily="49" charset="0"/>
                  </a:rPr>
                  <a:t>else</a:t>
                </a:r>
                <a:r>
                  <a:rPr lang="en-US" sz="1200" b="0" dirty="0" smtClean="0">
                    <a:latin typeface="Courier New" pitchFamily="49" charset="0"/>
                    <a:cs typeface="Courier New" pitchFamily="49" charset="0"/>
                  </a:rPr>
                  <a:t> { </a:t>
                </a:r>
                <a:r>
                  <a:rPr lang="en-US" sz="1200" b="0" dirty="0" err="1" smtClean="0">
                    <a:latin typeface="Courier New" pitchFamily="49" charset="0"/>
                    <a:cs typeface="Courier New" pitchFamily="49" charset="0"/>
                  </a:rPr>
                  <a:t>writeSocket</a:t>
                </a:r>
                <a:r>
                  <a:rPr lang="en-US" sz="1200" b="0" dirty="0" smtClean="0">
                    <a:latin typeface="Courier New" pitchFamily="49" charset="0"/>
                    <a:cs typeface="Courier New" pitchFamily="49" charset="0"/>
                  </a:rPr>
                  <a:t>($sock, </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FAILURE -- address is malformed\n</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 }</a:t>
                </a:r>
              </a:p>
              <a:p>
                <a:pPr algn="l">
                  <a:lnSpc>
                    <a:spcPct val="100000"/>
                  </a:lnSpc>
                  <a:spcAft>
                    <a:spcPts val="0"/>
                  </a:spcAft>
                </a:pPr>
                <a:r>
                  <a:rPr lang="en-US" sz="1200" b="0" dirty="0" smtClean="0">
                    <a:latin typeface="Courier New" pitchFamily="49" charset="0"/>
                    <a:cs typeface="Courier New" pitchFamily="49" charset="0"/>
                  </a:rPr>
                  <a:t>16    }</a:t>
                </a:r>
              </a:p>
            </p:txBody>
          </p:sp>
          <p:cxnSp>
            <p:nvCxnSpPr>
              <p:cNvPr id="24" name="Straight Connector 10"/>
              <p:cNvCxnSpPr/>
              <p:nvPr/>
            </p:nvCxnSpPr>
            <p:spPr bwMode="auto">
              <a:xfrm rot="5400000">
                <a:off x="305214"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22" name="TextBox 21"/>
            <p:cNvSpPr txBox="1"/>
            <p:nvPr/>
          </p:nvSpPr>
          <p:spPr>
            <a:xfrm>
              <a:off x="7484779" y="3312519"/>
              <a:ext cx="902811" cy="385362"/>
            </a:xfrm>
            <a:prstGeom prst="rect">
              <a:avLst/>
            </a:prstGeom>
            <a:noFill/>
          </p:spPr>
          <p:txBody>
            <a:bodyPr wrap="none" rtlCol="0">
              <a:spAutoFit/>
            </a:bodyPr>
            <a:lstStyle/>
            <a:p>
              <a:pPr algn="r"/>
              <a:r>
                <a:rPr lang="en-US" dirty="0" smtClean="0"/>
                <a:t>Server</a:t>
              </a:r>
              <a:endParaRPr lang="en-US" dirty="0"/>
            </a:p>
          </p:txBody>
        </p:sp>
      </p:grpSp>
    </p:spTree>
    <p:extLst>
      <p:ext uri="{BB962C8B-B14F-4D97-AF65-F5344CB8AC3E}">
        <p14:creationId xmlns:p14="http://schemas.microsoft.com/office/powerpoint/2010/main" val="502558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2"/>
          <p:cNvSpPr txBox="1">
            <a:spLocks/>
          </p:cNvSpPr>
          <p:nvPr/>
        </p:nvSpPr>
        <p:spPr>
          <a:xfrm>
            <a:off x="16323" y="392703"/>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smtClean="0">
                <a:latin typeface="Arial" panose="020B0604020202020204" pitchFamily="34" charset="0"/>
                <a:cs typeface="Arial" panose="020B0604020202020204" pitchFamily="34" charset="0"/>
              </a:rPr>
              <a:t>Secure Coding …</a:t>
            </a:r>
            <a:endParaRPr lang="en-US" sz="2800" dirty="0">
              <a:latin typeface="Arial" panose="020B0604020202020204" pitchFamily="34" charset="0"/>
              <a:cs typeface="Arial" panose="020B0604020202020204" pitchFamily="34" charset="0"/>
            </a:endParaRPr>
          </a:p>
        </p:txBody>
      </p:sp>
      <p:grpSp>
        <p:nvGrpSpPr>
          <p:cNvPr id="14" name="Group 9"/>
          <p:cNvGrpSpPr/>
          <p:nvPr/>
        </p:nvGrpSpPr>
        <p:grpSpPr>
          <a:xfrm>
            <a:off x="133350" y="1074822"/>
            <a:ext cx="8153400" cy="2061410"/>
            <a:chOff x="685800" y="609600"/>
            <a:chExt cx="8153400" cy="1905000"/>
          </a:xfrm>
        </p:grpSpPr>
        <p:sp>
          <p:nvSpPr>
            <p:cNvPr id="15"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sz="1200" b="0" dirty="0">
                  <a:latin typeface="Courier New" pitchFamily="49" charset="0"/>
                  <a:cs typeface="Courier New" pitchFamily="49" charset="0"/>
                </a:rPr>
                <a:t> 1    $</a:t>
              </a:r>
              <a:r>
                <a:rPr lang="en-US" sz="1200" b="0" dirty="0" err="1">
                  <a:latin typeface="Courier New" pitchFamily="49" charset="0"/>
                  <a:cs typeface="Courier New" pitchFamily="49" charset="0"/>
                </a:rPr>
                <a:t>customerid</a:t>
              </a:r>
              <a:r>
                <a:rPr lang="en-US" sz="1200" b="0" dirty="0">
                  <a:latin typeface="Courier New" pitchFamily="49" charset="0"/>
                  <a:cs typeface="Courier New" pitchFamily="49" charset="0"/>
                </a:rPr>
                <a:t> = </a:t>
              </a:r>
              <a:r>
                <a:rPr lang="en-US" sz="1200" b="0" dirty="0" err="1">
                  <a:latin typeface="Courier New" pitchFamily="49" charset="0"/>
                  <a:cs typeface="Courier New" pitchFamily="49" charset="0"/>
                </a:rPr>
                <a:t>AskForCustomerId</a:t>
              </a:r>
              <a:r>
                <a:rPr lang="en-US" sz="1200" b="0" dirty="0">
                  <a:latin typeface="Courier New" pitchFamily="49" charset="0"/>
                  <a:cs typeface="Courier New" pitchFamily="49" charset="0"/>
                </a:rPr>
                <a:t>();</a:t>
              </a:r>
            </a:p>
            <a:p>
              <a:pPr algn="l">
                <a:lnSpc>
                  <a:spcPct val="100000"/>
                </a:lnSpc>
                <a:spcAft>
                  <a:spcPts val="0"/>
                </a:spcAft>
              </a:pPr>
              <a:r>
                <a:rPr lang="en-US" sz="1200" b="0" dirty="0">
                  <a:latin typeface="Courier New" pitchFamily="49" charset="0"/>
                  <a:cs typeface="Courier New" pitchFamily="49" charset="0"/>
                </a:rPr>
                <a:t> 2    $address = </a:t>
              </a:r>
              <a:r>
                <a:rPr lang="en-US" sz="1200" b="0" dirty="0" err="1">
                  <a:latin typeface="Courier New" pitchFamily="49" charset="0"/>
                  <a:cs typeface="Courier New" pitchFamily="49" charset="0"/>
                </a:rPr>
                <a:t>AskForAddress</a:t>
              </a:r>
              <a:r>
                <a:rPr lang="en-US" sz="1200" b="0" dirty="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 3</a:t>
              </a:r>
            </a:p>
            <a:p>
              <a:pPr algn="l">
                <a:lnSpc>
                  <a:spcPct val="100000"/>
                </a:lnSpc>
                <a:spcAft>
                  <a:spcPts val="0"/>
                </a:spcAft>
              </a:pPr>
              <a:r>
                <a:rPr lang="en-US" sz="1200" b="0" dirty="0" smtClean="0">
                  <a:latin typeface="Courier New" pitchFamily="49" charset="0"/>
                  <a:cs typeface="Courier New" pitchFamily="49" charset="0"/>
                </a:rPr>
                <a:t> 4    </a:t>
              </a:r>
              <a:r>
                <a:rPr lang="en-US" sz="1200" b="0" dirty="0" err="1" smtClean="0">
                  <a:latin typeface="Courier New" pitchFamily="49" charset="0"/>
                  <a:cs typeface="Courier New" pitchFamily="49" charset="0"/>
                </a:rPr>
                <a:t>writeSocket</a:t>
              </a:r>
              <a:r>
                <a:rPr lang="en-US" sz="1200" b="0" dirty="0" smtClean="0">
                  <a:latin typeface="Courier New" pitchFamily="49" charset="0"/>
                  <a:cs typeface="Courier New" pitchFamily="49" charset="0"/>
                </a:rPr>
                <a:t>($sock, </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$user CHANGE-ADDRESS $</a:t>
              </a:r>
              <a:r>
                <a:rPr lang="en-US" sz="1200" b="0" dirty="0" err="1" smtClean="0">
                  <a:solidFill>
                    <a:srgbClr val="0810B8"/>
                  </a:solidFill>
                  <a:latin typeface="Courier New" pitchFamily="49" charset="0"/>
                  <a:cs typeface="Courier New" pitchFamily="49" charset="0"/>
                </a:rPr>
                <a:t>customerid</a:t>
              </a:r>
              <a:r>
                <a:rPr lang="en-US" sz="1200" b="0" dirty="0" smtClean="0">
                  <a:solidFill>
                    <a:srgbClr val="0810B8"/>
                  </a:solidFill>
                  <a:latin typeface="Courier New" pitchFamily="49" charset="0"/>
                  <a:cs typeface="Courier New" pitchFamily="49" charset="0"/>
                </a:rPr>
                <a:t> $address\n</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 5    $</a:t>
              </a:r>
              <a:r>
                <a:rPr lang="en-US" sz="1200" b="0" dirty="0" err="1" smtClean="0">
                  <a:latin typeface="Courier New" pitchFamily="49" charset="0"/>
                  <a:cs typeface="Courier New" pitchFamily="49" charset="0"/>
                </a:rPr>
                <a:t>resp</a:t>
              </a:r>
              <a:r>
                <a:rPr lang="en-US" sz="1200" b="0" dirty="0" smtClean="0">
                  <a:latin typeface="Courier New" pitchFamily="49" charset="0"/>
                  <a:cs typeface="Courier New" pitchFamily="49" charset="0"/>
                </a:rPr>
                <a:t> = </a:t>
              </a:r>
              <a:r>
                <a:rPr lang="en-US" sz="1200" b="0" dirty="0" err="1" smtClean="0">
                  <a:latin typeface="Courier New" pitchFamily="49" charset="0"/>
                  <a:cs typeface="Courier New" pitchFamily="49" charset="0"/>
                </a:rPr>
                <a:t>readSocket</a:t>
              </a:r>
              <a:r>
                <a:rPr lang="en-US" sz="1200" b="0" dirty="0" smtClean="0">
                  <a:latin typeface="Courier New" pitchFamily="49" charset="0"/>
                  <a:cs typeface="Courier New" pitchFamily="49" charset="0"/>
                </a:rPr>
                <a:t>($sock);</a:t>
              </a:r>
            </a:p>
            <a:p>
              <a:pPr algn="l">
                <a:lnSpc>
                  <a:spcPct val="100000"/>
                </a:lnSpc>
                <a:spcAft>
                  <a:spcPts val="0"/>
                </a:spcAft>
              </a:pPr>
              <a:r>
                <a:rPr lang="en-US" sz="1200" b="0" dirty="0" smtClean="0">
                  <a:latin typeface="Courier New" pitchFamily="49" charset="0"/>
                  <a:cs typeface="Courier New" pitchFamily="49" charset="0"/>
                </a:rPr>
                <a:t> 6</a:t>
              </a:r>
            </a:p>
            <a:p>
              <a:pPr algn="l">
                <a:lnSpc>
                  <a:spcPct val="100000"/>
                </a:lnSpc>
                <a:spcAft>
                  <a:spcPts val="0"/>
                </a:spcAft>
              </a:pPr>
              <a:r>
                <a:rPr lang="en-US" sz="1200" b="0" dirty="0" smtClean="0">
                  <a:latin typeface="Courier New" pitchFamily="49" charset="0"/>
                  <a:cs typeface="Courier New" pitchFamily="49" charset="0"/>
                </a:rPr>
                <a:t> 7    </a:t>
              </a:r>
              <a:r>
                <a:rPr lang="en-US" sz="1200" b="0" dirty="0" smtClean="0">
                  <a:solidFill>
                    <a:srgbClr val="C00000"/>
                  </a:solidFill>
                  <a:latin typeface="Courier New" pitchFamily="49" charset="0"/>
                  <a:cs typeface="Courier New" pitchFamily="49" charset="0"/>
                </a:rPr>
                <a:t>if</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resp</a:t>
              </a:r>
              <a:r>
                <a:rPr lang="en-US" sz="1200" b="0" dirty="0" smtClean="0">
                  <a:latin typeface="Courier New" pitchFamily="49" charset="0"/>
                  <a:cs typeface="Courier New" pitchFamily="49" charset="0"/>
                </a:rPr>
                <a:t> ne </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success</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a:t>
              </a:r>
            </a:p>
            <a:p>
              <a:pPr algn="l">
                <a:lnSpc>
                  <a:spcPct val="100000"/>
                </a:lnSpc>
                <a:spcAft>
                  <a:spcPts val="0"/>
                </a:spcAft>
              </a:pPr>
              <a:r>
                <a:rPr lang="en-US" sz="1200" b="0" dirty="0">
                  <a:latin typeface="Courier New" pitchFamily="49" charset="0"/>
                  <a:cs typeface="Courier New" pitchFamily="49" charset="0"/>
                </a:rPr>
                <a:t> </a:t>
              </a:r>
              <a:r>
                <a:rPr lang="en-US" sz="1200" b="0" dirty="0" smtClean="0">
                  <a:latin typeface="Courier New" pitchFamily="49" charset="0"/>
                  <a:cs typeface="Courier New" pitchFamily="49" charset="0"/>
                </a:rPr>
                <a:t>8    {</a:t>
              </a:r>
            </a:p>
            <a:p>
              <a:pPr algn="l">
                <a:lnSpc>
                  <a:spcPct val="100000"/>
                </a:lnSpc>
                <a:spcAft>
                  <a:spcPts val="0"/>
                </a:spcAft>
              </a:pPr>
              <a:r>
                <a:rPr lang="en-US" sz="1200" b="0" dirty="0" smtClean="0">
                  <a:latin typeface="Courier New" pitchFamily="49" charset="0"/>
                  <a:cs typeface="Courier New" pitchFamily="49" charset="0"/>
                </a:rPr>
                <a:t> 9       error(</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a:t>
              </a:r>
              <a:r>
                <a:rPr lang="en-US" sz="1200" b="0" dirty="0" err="1" smtClean="0">
                  <a:solidFill>
                    <a:srgbClr val="0810B8"/>
                  </a:solidFill>
                  <a:latin typeface="Courier New" pitchFamily="49" charset="0"/>
                  <a:cs typeface="Courier New" pitchFamily="49" charset="0"/>
                </a:rPr>
                <a:t>resp</a:t>
              </a:r>
              <a:r>
                <a:rPr lang="en-US" sz="1200" b="0" dirty="0" smtClean="0">
                  <a:solidFill>
                    <a:srgbClr val="0810B8"/>
                  </a:solidFill>
                  <a:latin typeface="Courier New" pitchFamily="49" charset="0"/>
                  <a:cs typeface="Courier New" pitchFamily="49" charset="0"/>
                </a:rPr>
                <a:t>\n</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10    }</a:t>
              </a:r>
              <a:endParaRPr lang="en-US" sz="1200" b="0" dirty="0">
                <a:latin typeface="Courier New" pitchFamily="49" charset="0"/>
                <a:cs typeface="Courier New" pitchFamily="49" charset="0"/>
              </a:endParaRPr>
            </a:p>
          </p:txBody>
        </p:sp>
        <p:cxnSp>
          <p:nvCxnSpPr>
            <p:cNvPr id="16" name="Straight Connector 8"/>
            <p:cNvCxnSpPr/>
            <p:nvPr/>
          </p:nvCxnSpPr>
          <p:spPr bwMode="auto">
            <a:xfrm rot="5400000">
              <a:off x="281151"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grpSp>
        <p:nvGrpSpPr>
          <p:cNvPr id="17" name="Group 9"/>
          <p:cNvGrpSpPr/>
          <p:nvPr/>
        </p:nvGrpSpPr>
        <p:grpSpPr>
          <a:xfrm>
            <a:off x="133350" y="3208422"/>
            <a:ext cx="8153400" cy="2931695"/>
            <a:chOff x="685800" y="609600"/>
            <a:chExt cx="8153400" cy="1905000"/>
          </a:xfrm>
        </p:grpSpPr>
        <p:sp>
          <p:nvSpPr>
            <p:cNvPr id="18" name="Rounded Rectangle 9"/>
            <p:cNvSpPr/>
            <p:nvPr/>
          </p:nvSpPr>
          <p:spPr bwMode="auto">
            <a:xfrm>
              <a:off x="685800" y="609600"/>
              <a:ext cx="8153400" cy="1905000"/>
            </a:xfrm>
            <a:prstGeom prst="roundRect">
              <a:avLst/>
            </a:prstGeom>
            <a:solidFill>
              <a:schemeClr val="bg1">
                <a:lumMod val="85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sz="1200" b="0" dirty="0">
                  <a:latin typeface="Courier New" pitchFamily="49" charset="0"/>
                  <a:cs typeface="Courier New" pitchFamily="49" charset="0"/>
                </a:rPr>
                <a:t> 1    ($user, $</a:t>
              </a:r>
              <a:r>
                <a:rPr lang="en-US" sz="1200" b="0" dirty="0" err="1">
                  <a:latin typeface="Courier New" pitchFamily="49" charset="0"/>
                  <a:cs typeface="Courier New" pitchFamily="49" charset="0"/>
                </a:rPr>
                <a:t>cmd</a:t>
              </a:r>
              <a:r>
                <a:rPr lang="en-US" sz="1200" b="0" dirty="0">
                  <a:latin typeface="Courier New" pitchFamily="49" charset="0"/>
                  <a:cs typeface="Courier New" pitchFamily="49" charset="0"/>
                </a:rPr>
                <a:t>, $</a:t>
              </a:r>
              <a:r>
                <a:rPr lang="en-US" sz="1200" b="0" dirty="0" err="1">
                  <a:latin typeface="Courier New" pitchFamily="49" charset="0"/>
                  <a:cs typeface="Courier New" pitchFamily="49" charset="0"/>
                </a:rPr>
                <a:t>customerid</a:t>
              </a:r>
              <a:r>
                <a:rPr lang="en-US" sz="1200" b="0" dirty="0">
                  <a:latin typeface="Courier New" pitchFamily="49" charset="0"/>
                  <a:cs typeface="Courier New" pitchFamily="49" charset="0"/>
                </a:rPr>
                <a:t>, $address) = </a:t>
              </a:r>
              <a:r>
                <a:rPr lang="en-US" sz="1200" b="0" dirty="0" err="1" smtClean="0">
                  <a:latin typeface="Courier New" pitchFamily="49" charset="0"/>
                  <a:cs typeface="Courier New" pitchFamily="49" charset="0"/>
                </a:rPr>
                <a:t>ParseRequest</a:t>
              </a:r>
              <a:r>
                <a:rPr lang="en-US" sz="1200" b="0" dirty="0">
                  <a:latin typeface="Courier New" pitchFamily="49" charset="0"/>
                  <a:cs typeface="Courier New" pitchFamily="49" charset="0"/>
                </a:rPr>
                <a:t>($sock);</a:t>
              </a:r>
            </a:p>
            <a:p>
              <a:pPr algn="l">
                <a:lnSpc>
                  <a:spcPct val="100000"/>
                </a:lnSpc>
                <a:spcAft>
                  <a:spcPts val="0"/>
                </a:spcAft>
              </a:pPr>
              <a:r>
                <a:rPr lang="en-US" sz="1200" b="0" dirty="0">
                  <a:latin typeface="Courier New" pitchFamily="49" charset="0"/>
                  <a:cs typeface="Courier New" pitchFamily="49" charset="0"/>
                </a:rPr>
                <a:t> 2</a:t>
              </a:r>
            </a:p>
            <a:p>
              <a:pPr algn="l">
                <a:lnSpc>
                  <a:spcPct val="100000"/>
                </a:lnSpc>
                <a:spcAft>
                  <a:spcPts val="0"/>
                </a:spcAft>
              </a:pPr>
              <a:r>
                <a:rPr lang="en-US" sz="1200" b="0" dirty="0" smtClean="0">
                  <a:latin typeface="Courier New" pitchFamily="49" charset="0"/>
                  <a:cs typeface="Courier New" pitchFamily="49" charset="0"/>
                </a:rPr>
                <a:t> 3    </a:t>
              </a:r>
              <a:r>
                <a:rPr lang="en-US" sz="1200" b="0" dirty="0" smtClean="0">
                  <a:solidFill>
                    <a:srgbClr val="C00000"/>
                  </a:solidFill>
                  <a:latin typeface="Courier New" pitchFamily="49" charset="0"/>
                  <a:cs typeface="Courier New" pitchFamily="49" charset="0"/>
                </a:rPr>
                <a:t>if</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cmd</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eq</a:t>
              </a:r>
              <a:r>
                <a:rPr lang="en-US" sz="1200" b="0" dirty="0" smtClean="0">
                  <a:latin typeface="Courier New" pitchFamily="49" charset="0"/>
                  <a:cs typeface="Courier New" pitchFamily="49" charset="0"/>
                </a:rPr>
                <a:t> </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CHANGE-ADDRESS</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a:t>
              </a:r>
            </a:p>
            <a:p>
              <a:pPr algn="l">
                <a:lnSpc>
                  <a:spcPct val="100000"/>
                </a:lnSpc>
                <a:spcAft>
                  <a:spcPts val="0"/>
                </a:spcAft>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4    {</a:t>
              </a:r>
            </a:p>
            <a:p>
              <a:pPr algn="l">
                <a:lnSpc>
                  <a:spcPct val="100000"/>
                </a:lnSpc>
                <a:spcAft>
                  <a:spcPts val="0"/>
                </a:spcAft>
              </a:pPr>
              <a:r>
                <a:rPr lang="en-US" sz="1200" b="1" dirty="0" smtClean="0">
                  <a:latin typeface="Courier New" pitchFamily="49" charset="0"/>
                  <a:cs typeface="Courier New" pitchFamily="49" charset="0"/>
                </a:rPr>
                <a:t> 5       $result = </a:t>
              </a:r>
              <a:r>
                <a:rPr lang="en-US" sz="1200" b="1" dirty="0" err="1" smtClean="0">
                  <a:latin typeface="Courier New" pitchFamily="49" charset="0"/>
                  <a:cs typeface="Courier New" pitchFamily="49" charset="0"/>
                </a:rPr>
                <a:t>AuthorizeRequest</a:t>
              </a:r>
              <a:r>
                <a:rPr lang="en-US" sz="1200" b="1" dirty="0">
                  <a:latin typeface="Courier New" pitchFamily="49" charset="0"/>
                  <a:cs typeface="Courier New" pitchFamily="49" charset="0"/>
                </a:rPr>
                <a:t>($user, $</a:t>
              </a:r>
              <a:r>
                <a:rPr lang="en-US" sz="1200" b="1" dirty="0" err="1">
                  <a:latin typeface="Courier New" pitchFamily="49" charset="0"/>
                  <a:cs typeface="Courier New" pitchFamily="49" charset="0"/>
                </a:rPr>
                <a:t>customerid</a:t>
              </a:r>
              <a:r>
                <a:rPr lang="en-US" sz="1200" b="1" dirty="0" smtClean="0">
                  <a:latin typeface="Courier New" pitchFamily="49" charset="0"/>
                  <a:cs typeface="Courier New" pitchFamily="49" charset="0"/>
                </a:rPr>
                <a:t>);</a:t>
              </a:r>
            </a:p>
            <a:p>
              <a:pPr algn="l">
                <a:lnSpc>
                  <a:spcPct val="100000"/>
                </a:lnSpc>
                <a:spcAft>
                  <a:spcPts val="0"/>
                </a:spcAft>
              </a:pP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6</a:t>
              </a:r>
              <a:r>
                <a:rPr lang="en-US" sz="1200" b="1" dirty="0" smtClean="0">
                  <a:latin typeface="Courier New" pitchFamily="49" charset="0"/>
                  <a:cs typeface="Courier New" pitchFamily="49" charset="0"/>
                </a:rPr>
                <a:t>       </a:t>
              </a:r>
              <a:r>
                <a:rPr lang="en-US" sz="1200" b="1" dirty="0" smtClean="0">
                  <a:solidFill>
                    <a:srgbClr val="C00000"/>
                  </a:solidFill>
                  <a:latin typeface="Courier New" pitchFamily="49" charset="0"/>
                  <a:cs typeface="Courier New" pitchFamily="49" charset="0"/>
                </a:rPr>
                <a:t>if</a:t>
              </a:r>
              <a:r>
                <a:rPr lang="en-US" sz="1200" b="1" dirty="0" smtClean="0">
                  <a:latin typeface="Courier New" pitchFamily="49" charset="0"/>
                  <a:cs typeface="Courier New" pitchFamily="49" charset="0"/>
                </a:rPr>
                <a:t> ($result </a:t>
              </a:r>
              <a:r>
                <a:rPr lang="en-US" sz="1200" b="1" dirty="0" err="1" smtClean="0">
                  <a:latin typeface="Courier New" pitchFamily="49" charset="0"/>
                  <a:cs typeface="Courier New" pitchFamily="49" charset="0"/>
                </a:rPr>
                <a:t>eq</a:t>
              </a:r>
              <a:r>
                <a:rPr lang="en-US" sz="1200" b="1" dirty="0" smtClean="0">
                  <a:latin typeface="Courier New" pitchFamily="49" charset="0"/>
                  <a:cs typeface="Courier New" pitchFamily="49" charset="0"/>
                </a:rPr>
                <a:t> </a:t>
              </a:r>
              <a:r>
                <a:rPr lang="en-US" sz="1200" b="1" dirty="0" smtClean="0">
                  <a:solidFill>
                    <a:schemeClr val="tx2"/>
                  </a:solidFill>
                  <a:latin typeface="Courier New" pitchFamily="49" charset="0"/>
                  <a:cs typeface="Courier New" pitchFamily="49" charset="0"/>
                </a:rPr>
                <a:t>"</a:t>
              </a:r>
              <a:r>
                <a:rPr lang="en-US" sz="1200" b="1" dirty="0" smtClean="0">
                  <a:solidFill>
                    <a:srgbClr val="0810B8"/>
                  </a:solidFill>
                  <a:latin typeface="Courier New" pitchFamily="49" charset="0"/>
                  <a:cs typeface="Courier New" pitchFamily="49" charset="0"/>
                </a:rPr>
                <a:t>authorized</a:t>
              </a:r>
              <a:r>
                <a:rPr lang="en-US" sz="1200" b="1" dirty="0" smtClean="0">
                  <a:solidFill>
                    <a:schemeClr val="tx2"/>
                  </a:solidFill>
                  <a:latin typeface="Courier New" pitchFamily="49" charset="0"/>
                  <a:cs typeface="Courier New" pitchFamily="49" charset="0"/>
                </a:rPr>
                <a:t>"</a:t>
              </a:r>
              <a:r>
                <a:rPr lang="en-US" sz="1200" b="1" dirty="0" smtClean="0">
                  <a:latin typeface="Courier New" pitchFamily="49" charset="0"/>
                  <a:cs typeface="Courier New" pitchFamily="49" charset="0"/>
                </a:rPr>
                <a:t>)</a:t>
              </a:r>
            </a:p>
            <a:p>
              <a:pPr algn="l">
                <a:lnSpc>
                  <a:spcPct val="100000"/>
                </a:lnSpc>
                <a:spcAft>
                  <a:spcPts val="0"/>
                </a:spcAft>
              </a:pPr>
              <a:r>
                <a:rPr lang="en-US" sz="1200" b="1" dirty="0" smtClean="0">
                  <a:latin typeface="Courier New" pitchFamily="49" charset="0"/>
                  <a:cs typeface="Courier New" pitchFamily="49" charset="0"/>
                </a:rPr>
                <a:t> 7       {  </a:t>
              </a:r>
            </a:p>
            <a:p>
              <a:pPr algn="l">
                <a:lnSpc>
                  <a:spcPct val="100000"/>
                </a:lnSpc>
                <a:spcAft>
                  <a:spcPts val="0"/>
                </a:spcAft>
              </a:pPr>
              <a:r>
                <a:rPr lang="en-US" sz="1200" b="0" dirty="0" smtClean="0">
                  <a:latin typeface="Courier New" pitchFamily="49" charset="0"/>
                  <a:cs typeface="Courier New" pitchFamily="49" charset="0"/>
                </a:rPr>
                <a:t> 8          </a:t>
              </a:r>
              <a:r>
                <a:rPr lang="en-US" sz="1200" b="0" dirty="0" smtClean="0">
                  <a:solidFill>
                    <a:srgbClr val="C00000"/>
                  </a:solidFill>
                  <a:latin typeface="Courier New" pitchFamily="49" charset="0"/>
                  <a:cs typeface="Courier New" pitchFamily="49" charset="0"/>
                </a:rPr>
                <a:t>if</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validateAddress</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args</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 9          {</a:t>
              </a:r>
            </a:p>
            <a:p>
              <a:pPr algn="l">
                <a:lnSpc>
                  <a:spcPct val="100000"/>
                </a:lnSpc>
                <a:spcAft>
                  <a:spcPts val="0"/>
                </a:spcAft>
              </a:pPr>
              <a:r>
                <a:rPr lang="en-US" sz="1200" b="0" dirty="0" smtClean="0">
                  <a:latin typeface="Courier New" pitchFamily="49" charset="0"/>
                  <a:cs typeface="Courier New" pitchFamily="49" charset="0"/>
                </a:rPr>
                <a:t>10             $res = </a:t>
              </a:r>
              <a:r>
                <a:rPr lang="en-US" sz="1200" b="0" dirty="0" err="1" smtClean="0">
                  <a:latin typeface="Courier New" pitchFamily="49" charset="0"/>
                  <a:cs typeface="Courier New" pitchFamily="49" charset="0"/>
                </a:rPr>
                <a:t>UpdateDatabaseRecord</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customerid</a:t>
              </a:r>
              <a:r>
                <a:rPr lang="en-US" sz="1200" b="0" dirty="0" smtClean="0">
                  <a:latin typeface="Courier New" pitchFamily="49" charset="0"/>
                  <a:cs typeface="Courier New" pitchFamily="49" charset="0"/>
                </a:rPr>
                <a:t>, $address);</a:t>
              </a:r>
            </a:p>
            <a:p>
              <a:pPr algn="l">
                <a:lnSpc>
                  <a:spcPct val="100000"/>
                </a:lnSpc>
                <a:spcAft>
                  <a:spcPts val="0"/>
                </a:spcAft>
              </a:pPr>
              <a:r>
                <a:rPr lang="en-US" sz="1200" b="0" dirty="0" smtClean="0">
                  <a:latin typeface="Courier New" pitchFamily="49" charset="0"/>
                  <a:cs typeface="Courier New" pitchFamily="49" charset="0"/>
                </a:rPr>
                <a:t>11             </a:t>
              </a:r>
              <a:r>
                <a:rPr lang="en-US" sz="1200" b="0" dirty="0" err="1" smtClean="0">
                  <a:latin typeface="Courier New" pitchFamily="49" charset="0"/>
                  <a:cs typeface="Courier New" pitchFamily="49" charset="0"/>
                </a:rPr>
                <a:t>writeSocket</a:t>
              </a:r>
              <a:r>
                <a:rPr lang="en-US" sz="1200" b="0" dirty="0" smtClean="0">
                  <a:latin typeface="Courier New" pitchFamily="49" charset="0"/>
                  <a:cs typeface="Courier New" pitchFamily="49" charset="0"/>
                </a:rPr>
                <a:t>($sock, </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SUCCESS\n</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12          }</a:t>
              </a:r>
            </a:p>
            <a:p>
              <a:pPr algn="l">
                <a:lnSpc>
                  <a:spcPct val="100000"/>
                </a:lnSpc>
                <a:spcAft>
                  <a:spcPts val="0"/>
                </a:spcAft>
              </a:pPr>
              <a:r>
                <a:rPr lang="en-US" sz="1200" b="0" dirty="0" smtClean="0">
                  <a:latin typeface="Courier New" pitchFamily="49" charset="0"/>
                  <a:cs typeface="Courier New" pitchFamily="49" charset="0"/>
                </a:rPr>
                <a:t>13          </a:t>
              </a:r>
              <a:r>
                <a:rPr lang="en-US" sz="1200" b="0" dirty="0" smtClean="0">
                  <a:solidFill>
                    <a:srgbClr val="C00000"/>
                  </a:solidFill>
                  <a:latin typeface="Courier New" pitchFamily="49" charset="0"/>
                  <a:cs typeface="Courier New" pitchFamily="49" charset="0"/>
                </a:rPr>
                <a:t>else</a:t>
              </a:r>
              <a:r>
                <a:rPr lang="en-US" sz="1200" b="0" dirty="0" smtClean="0">
                  <a:latin typeface="Courier New" pitchFamily="49" charset="0"/>
                  <a:cs typeface="Courier New" pitchFamily="49" charset="0"/>
                </a:rPr>
                <a:t> { </a:t>
              </a:r>
              <a:r>
                <a:rPr lang="en-US" sz="1200" b="0" dirty="0" err="1" smtClean="0">
                  <a:latin typeface="Courier New" pitchFamily="49" charset="0"/>
                  <a:cs typeface="Courier New" pitchFamily="49" charset="0"/>
                </a:rPr>
                <a:t>writeSocket</a:t>
              </a:r>
              <a:r>
                <a:rPr lang="en-US" sz="1200" b="0" dirty="0" smtClean="0">
                  <a:latin typeface="Courier New" pitchFamily="49" charset="0"/>
                  <a:cs typeface="Courier New" pitchFamily="49" charset="0"/>
                </a:rPr>
                <a:t>($sock, </a:t>
              </a:r>
              <a:r>
                <a:rPr lang="en-US" sz="1200" b="0" dirty="0" smtClean="0">
                  <a:solidFill>
                    <a:schemeClr val="tx2"/>
                  </a:solidFill>
                  <a:latin typeface="Courier New" pitchFamily="49" charset="0"/>
                  <a:cs typeface="Courier New" pitchFamily="49" charset="0"/>
                </a:rPr>
                <a:t>"</a:t>
              </a:r>
              <a:r>
                <a:rPr lang="en-US" sz="1200" b="0" dirty="0" smtClean="0">
                  <a:solidFill>
                    <a:srgbClr val="0810B8"/>
                  </a:solidFill>
                  <a:latin typeface="Courier New" pitchFamily="49" charset="0"/>
                  <a:cs typeface="Courier New" pitchFamily="49" charset="0"/>
                </a:rPr>
                <a:t>FAILURE - malformed address\n</a:t>
              </a:r>
              <a:r>
                <a:rPr lang="en-US" sz="1200" b="0" dirty="0" smtClean="0">
                  <a:solidFill>
                    <a:schemeClr val="tx2"/>
                  </a:solidFill>
                  <a:latin typeface="Courier New" pitchFamily="49" charset="0"/>
                  <a:cs typeface="Courier New" pitchFamily="49" charset="0"/>
                </a:rPr>
                <a:t>"</a:t>
              </a:r>
              <a:r>
                <a:rPr lang="en-US" sz="1200" b="0" dirty="0" smtClean="0">
                  <a:latin typeface="Courier New" pitchFamily="49" charset="0"/>
                  <a:cs typeface="Courier New" pitchFamily="49" charset="0"/>
                </a:rPr>
                <a:t>); }</a:t>
              </a:r>
            </a:p>
            <a:p>
              <a:pPr algn="l">
                <a:lnSpc>
                  <a:spcPct val="100000"/>
                </a:lnSpc>
                <a:spcAft>
                  <a:spcPts val="0"/>
                </a:spcAft>
              </a:pPr>
              <a:r>
                <a:rPr lang="en-US" sz="1200" b="1" dirty="0" smtClean="0">
                  <a:latin typeface="Courier New" pitchFamily="49" charset="0"/>
                  <a:cs typeface="Courier New" pitchFamily="49" charset="0"/>
                </a:rPr>
                <a:t>14       </a:t>
              </a:r>
              <a:r>
                <a:rPr lang="en-US" sz="1200" b="1" dirty="0" smtClean="0">
                  <a:solidFill>
                    <a:srgbClr val="C00000"/>
                  </a:solidFill>
                  <a:latin typeface="Courier New" pitchFamily="49" charset="0"/>
                  <a:cs typeface="Courier New" pitchFamily="49" charset="0"/>
                </a:rPr>
                <a:t>else</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writeSocket</a:t>
              </a:r>
              <a:r>
                <a:rPr lang="en-US" sz="1200" b="1" dirty="0" smtClean="0">
                  <a:latin typeface="Courier New" pitchFamily="49" charset="0"/>
                  <a:cs typeface="Courier New" pitchFamily="49" charset="0"/>
                </a:rPr>
                <a:t>($sock, </a:t>
              </a:r>
              <a:r>
                <a:rPr lang="en-US" sz="1200" b="1" dirty="0" smtClean="0">
                  <a:solidFill>
                    <a:schemeClr val="tx2"/>
                  </a:solidFill>
                  <a:latin typeface="Courier New" pitchFamily="49" charset="0"/>
                  <a:cs typeface="Courier New" pitchFamily="49" charset="0"/>
                </a:rPr>
                <a:t>"</a:t>
              </a:r>
              <a:r>
                <a:rPr lang="en-US" sz="1200" b="1" dirty="0" smtClean="0">
                  <a:solidFill>
                    <a:srgbClr val="0810B8"/>
                  </a:solidFill>
                  <a:latin typeface="Courier New" pitchFamily="49" charset="0"/>
                  <a:cs typeface="Courier New" pitchFamily="49" charset="0"/>
                </a:rPr>
                <a:t>FAILURE - not authorized\n</a:t>
              </a:r>
              <a:r>
                <a:rPr lang="en-US" sz="1200" b="1" dirty="0" smtClean="0">
                  <a:solidFill>
                    <a:schemeClr val="tx2"/>
                  </a:solidFill>
                  <a:latin typeface="Courier New" pitchFamily="49" charset="0"/>
                  <a:cs typeface="Courier New" pitchFamily="49" charset="0"/>
                </a:rPr>
                <a:t>"</a:t>
              </a:r>
              <a:r>
                <a:rPr lang="en-US" sz="1200" b="1" dirty="0" smtClean="0">
                  <a:latin typeface="Courier New" pitchFamily="49" charset="0"/>
                  <a:cs typeface="Courier New" pitchFamily="49" charset="0"/>
                </a:rPr>
                <a:t>); }</a:t>
              </a:r>
            </a:p>
            <a:p>
              <a:pPr algn="l">
                <a:lnSpc>
                  <a:spcPct val="100000"/>
                </a:lnSpc>
                <a:spcAft>
                  <a:spcPts val="0"/>
                </a:spcAft>
              </a:pPr>
              <a:r>
                <a:rPr lang="en-US" sz="1200" b="0" dirty="0" smtClean="0">
                  <a:latin typeface="Courier New" pitchFamily="49" charset="0"/>
                  <a:cs typeface="Courier New" pitchFamily="49" charset="0"/>
                </a:rPr>
                <a:t>15    }</a:t>
              </a:r>
            </a:p>
          </p:txBody>
        </p:sp>
        <p:cxnSp>
          <p:nvCxnSpPr>
            <p:cNvPr id="19" name="Straight Connector 10"/>
            <p:cNvCxnSpPr/>
            <p:nvPr/>
          </p:nvCxnSpPr>
          <p:spPr bwMode="auto">
            <a:xfrm rot="5400000">
              <a:off x="281151"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20" name="TextBox 19"/>
          <p:cNvSpPr txBox="1"/>
          <p:nvPr/>
        </p:nvSpPr>
        <p:spPr>
          <a:xfrm>
            <a:off x="7296150" y="1219200"/>
            <a:ext cx="825867" cy="385362"/>
          </a:xfrm>
          <a:prstGeom prst="rect">
            <a:avLst/>
          </a:prstGeom>
          <a:noFill/>
        </p:spPr>
        <p:txBody>
          <a:bodyPr wrap="none" rtlCol="0">
            <a:spAutoFit/>
          </a:bodyPr>
          <a:lstStyle/>
          <a:p>
            <a:pPr algn="r"/>
            <a:r>
              <a:rPr lang="en-US" dirty="0" smtClean="0"/>
              <a:t>Client</a:t>
            </a:r>
            <a:endParaRPr lang="en-US" dirty="0"/>
          </a:p>
        </p:txBody>
      </p:sp>
      <p:sp>
        <p:nvSpPr>
          <p:cNvPr id="21" name="TextBox 20"/>
          <p:cNvSpPr txBox="1"/>
          <p:nvPr/>
        </p:nvSpPr>
        <p:spPr>
          <a:xfrm>
            <a:off x="7232847" y="3375881"/>
            <a:ext cx="902811" cy="385362"/>
          </a:xfrm>
          <a:prstGeom prst="rect">
            <a:avLst/>
          </a:prstGeom>
          <a:noFill/>
        </p:spPr>
        <p:txBody>
          <a:bodyPr wrap="none" rtlCol="0">
            <a:spAutoFit/>
          </a:bodyPr>
          <a:lstStyle/>
          <a:p>
            <a:pPr algn="r"/>
            <a:r>
              <a:rPr lang="en-US" dirty="0" smtClean="0"/>
              <a:t>Server</a:t>
            </a:r>
            <a:endParaRPr lang="en-US" dirty="0"/>
          </a:p>
        </p:txBody>
      </p:sp>
    </p:spTree>
    <p:extLst>
      <p:ext uri="{BB962C8B-B14F-4D97-AF65-F5344CB8AC3E}">
        <p14:creationId xmlns:p14="http://schemas.microsoft.com/office/powerpoint/2010/main" val="502558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aphicFrame>
        <p:nvGraphicFramePr>
          <p:cNvPr id="6" name="Table 11"/>
          <p:cNvGraphicFramePr>
            <a:graphicFrameLocks noGrp="1"/>
          </p:cNvGraphicFramePr>
          <p:nvPr>
            <p:extLst>
              <p:ext uri="{D42A27DB-BD31-4B8C-83A1-F6EECF244321}">
                <p14:modId xmlns:p14="http://schemas.microsoft.com/office/powerpoint/2010/main" val="2431837795"/>
              </p:ext>
            </p:extLst>
          </p:nvPr>
        </p:nvGraphicFramePr>
        <p:xfrm>
          <a:off x="0" y="476672"/>
          <a:ext cx="2438400" cy="3122022"/>
        </p:xfrm>
        <a:graphic>
          <a:graphicData uri="http://schemas.openxmlformats.org/drawingml/2006/table">
            <a:tbl>
              <a:tblPr bandRow="1">
                <a:tableStyleId>{073A0DAA-6AF3-43AB-8588-CEC1D06C72B9}</a:tableStyleId>
              </a:tblPr>
              <a:tblGrid>
                <a:gridCol w="2438400"/>
              </a:tblGrid>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Authentication</a:t>
                      </a:r>
                      <a:endParaRPr lang="en-US" dirty="0" smtClean="0">
                        <a:solidFill>
                          <a:schemeClr val="tx1"/>
                        </a:solidFill>
                      </a:endParaRP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Authorization</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Session Management</a:t>
                      </a:r>
                    </a:p>
                  </a:txBody>
                  <a:tcPr>
                    <a:solidFill>
                      <a:schemeClr val="accent2"/>
                    </a:solidFill>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Data Validation</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Error Handling</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Logging</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Encryption</a:t>
                      </a:r>
                    </a:p>
                  </a:txBody>
                  <a:tcPr/>
                </a:tc>
              </a:tr>
            </a:tbl>
          </a:graphicData>
        </a:graphic>
      </p:graphicFrame>
      <p:sp>
        <p:nvSpPr>
          <p:cNvPr id="8" name="Title 1"/>
          <p:cNvSpPr txBox="1">
            <a:spLocks/>
          </p:cNvSpPr>
          <p:nvPr/>
        </p:nvSpPr>
        <p:spPr>
          <a:xfrm>
            <a:off x="722313" y="4406900"/>
            <a:ext cx="7772400" cy="1362075"/>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dirty="0" smtClean="0">
                <a:solidFill>
                  <a:srgbClr val="0810B8"/>
                </a:solidFill>
                <a:latin typeface="Arial" panose="020B0604020202020204" pitchFamily="34" charset="0"/>
                <a:cs typeface="Arial" panose="020B0604020202020204" pitchFamily="34" charset="0"/>
              </a:rPr>
              <a:t>Session Management</a:t>
            </a:r>
            <a:endParaRPr lang="en-US" dirty="0">
              <a:solidFill>
                <a:srgbClr val="0810B8"/>
              </a:solidFill>
              <a:latin typeface="Arial" panose="020B0604020202020204" pitchFamily="34" charset="0"/>
              <a:cs typeface="Arial" panose="020B0604020202020204" pitchFamily="34" charset="0"/>
            </a:endParaRPr>
          </a:p>
        </p:txBody>
      </p:sp>
      <p:sp>
        <p:nvSpPr>
          <p:cNvPr id="9" name="Text Placeholder 2"/>
          <p:cNvSpPr txBox="1">
            <a:spLocks/>
          </p:cNvSpPr>
          <p:nvPr/>
        </p:nvSpPr>
        <p:spPr>
          <a:xfrm>
            <a:off x="107504" y="4077072"/>
            <a:ext cx="7772400" cy="1500187"/>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n-US" sz="2000" b="1" dirty="0" smtClean="0">
                <a:latin typeface="Arial" panose="020B0604020202020204" pitchFamily="34" charset="0"/>
                <a:cs typeface="Arial" panose="020B0604020202020204" pitchFamily="34" charset="0"/>
              </a:rPr>
              <a:t>Security Mechanism:</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558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0213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Session Management Core Concepts</a:t>
            </a:r>
            <a:endParaRPr lang="en-US" sz="2800" dirty="0">
              <a:latin typeface="Arial" panose="020B0604020202020204" pitchFamily="34" charset="0"/>
              <a:cs typeface="Arial" panose="020B0604020202020204" pitchFamily="34" charset="0"/>
            </a:endParaRPr>
          </a:p>
        </p:txBody>
      </p:sp>
      <p:sp>
        <p:nvSpPr>
          <p:cNvPr id="8" name="Rounded Rectangle 8"/>
          <p:cNvSpPr/>
          <p:nvPr/>
        </p:nvSpPr>
        <p:spPr bwMode="auto">
          <a:xfrm>
            <a:off x="-21149" y="1343066"/>
            <a:ext cx="7467600" cy="457200"/>
          </a:xfrm>
          <a:prstGeom prst="roundRect">
            <a:avLst/>
          </a:prstGeom>
          <a:solidFill>
            <a:schemeClr val="accent2"/>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b="0" dirty="0" smtClean="0">
                <a:solidFill>
                  <a:schemeClr val="bg1"/>
                </a:solidFill>
              </a:rPr>
              <a:t> The need to track state in a stateless protocol = Session Management</a:t>
            </a:r>
          </a:p>
        </p:txBody>
      </p:sp>
      <p:sp>
        <p:nvSpPr>
          <p:cNvPr id="9" name="TextBox 8"/>
          <p:cNvSpPr txBox="1"/>
          <p:nvPr/>
        </p:nvSpPr>
        <p:spPr>
          <a:xfrm>
            <a:off x="0" y="2456519"/>
            <a:ext cx="9144000" cy="385362"/>
          </a:xfrm>
          <a:prstGeom prst="rect">
            <a:avLst/>
          </a:prstGeom>
          <a:noFill/>
        </p:spPr>
        <p:txBody>
          <a:bodyPr wrap="square" rtlCol="0">
            <a:spAutoFit/>
          </a:bodyPr>
          <a:lstStyle/>
          <a:p>
            <a:r>
              <a:rPr lang="en-US" b="0" dirty="0" smtClean="0"/>
              <a:t>A session identifier becomes a “something you have” method of authentication.</a:t>
            </a:r>
          </a:p>
        </p:txBody>
      </p:sp>
      <p:pic>
        <p:nvPicPr>
          <p:cNvPr id="14" name="Picture 2"/>
          <p:cNvPicPr>
            <a:picLocks noChangeAspect="1" noChangeArrowheads="1"/>
          </p:cNvPicPr>
          <p:nvPr/>
        </p:nvPicPr>
        <p:blipFill>
          <a:blip r:embed="rId7" cstate="print"/>
          <a:srcRect/>
          <a:stretch>
            <a:fillRect/>
          </a:stretch>
        </p:blipFill>
        <p:spPr bwMode="auto">
          <a:xfrm>
            <a:off x="2915816" y="3645024"/>
            <a:ext cx="4124325" cy="1800225"/>
          </a:xfrm>
          <a:prstGeom prst="rect">
            <a:avLst/>
          </a:prstGeom>
          <a:noFill/>
          <a:ln w="9525">
            <a:noFill/>
            <a:miter lim="800000"/>
            <a:headEnd/>
            <a:tailEnd/>
          </a:ln>
        </p:spPr>
      </p:pic>
      <p:sp>
        <p:nvSpPr>
          <p:cNvPr id="15" name="TextBox 14"/>
          <p:cNvSpPr txBox="1"/>
          <p:nvPr/>
        </p:nvSpPr>
        <p:spPr>
          <a:xfrm>
            <a:off x="176627" y="4258634"/>
            <a:ext cx="2685414" cy="923330"/>
          </a:xfrm>
          <a:prstGeom prst="rect">
            <a:avLst/>
          </a:prstGeom>
          <a:noFill/>
        </p:spPr>
        <p:txBody>
          <a:bodyPr wrap="none" rtlCol="0">
            <a:spAutoFit/>
          </a:bodyPr>
          <a:lstStyle/>
          <a:p>
            <a:pPr>
              <a:lnSpc>
                <a:spcPct val="100000"/>
              </a:lnSpc>
              <a:spcAft>
                <a:spcPts val="0"/>
              </a:spcAft>
            </a:pPr>
            <a:r>
              <a:rPr lang="en-US" dirty="0" smtClean="0"/>
              <a:t>Options for passing</a:t>
            </a:r>
          </a:p>
          <a:p>
            <a:pPr>
              <a:lnSpc>
                <a:spcPct val="100000"/>
              </a:lnSpc>
              <a:spcAft>
                <a:spcPts val="0"/>
              </a:spcAft>
            </a:pPr>
            <a:r>
              <a:rPr lang="en-US" dirty="0" smtClean="0"/>
              <a:t>data between browser</a:t>
            </a:r>
          </a:p>
          <a:p>
            <a:pPr>
              <a:lnSpc>
                <a:spcPct val="100000"/>
              </a:lnSpc>
              <a:spcAft>
                <a:spcPts val="0"/>
              </a:spcAft>
            </a:pPr>
            <a:r>
              <a:rPr lang="en-US" dirty="0" smtClean="0"/>
              <a:t>and web or app server.</a:t>
            </a:r>
            <a:endParaRPr lang="en-US" dirty="0"/>
          </a:p>
        </p:txBody>
      </p:sp>
      <p:sp>
        <p:nvSpPr>
          <p:cNvPr id="16" name="TextBox 15"/>
          <p:cNvSpPr txBox="1"/>
          <p:nvPr/>
        </p:nvSpPr>
        <p:spPr>
          <a:xfrm>
            <a:off x="0" y="5781096"/>
            <a:ext cx="9144000" cy="412934"/>
          </a:xfrm>
          <a:prstGeom prst="rect">
            <a:avLst/>
          </a:prstGeom>
          <a:noFill/>
        </p:spPr>
        <p:txBody>
          <a:bodyPr wrap="square" rtlCol="0">
            <a:spAutoFit/>
          </a:bodyPr>
          <a:lstStyle/>
          <a:p>
            <a:r>
              <a:rPr lang="en-US" b="0" dirty="0" smtClean="0"/>
              <a:t>Session lifetimes become a critical part of your application security.</a:t>
            </a:r>
            <a:endParaRPr lang="en-US" b="0" dirty="0"/>
          </a:p>
        </p:txBody>
      </p:sp>
    </p:spTree>
    <p:extLst>
      <p:ext uri="{BB962C8B-B14F-4D97-AF65-F5344CB8AC3E}">
        <p14:creationId xmlns:p14="http://schemas.microsoft.com/office/powerpoint/2010/main" val="3500677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Session Management Words to Live By</a:t>
            </a:r>
            <a:endParaRPr lang="en-US" sz="2800"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660400" y="1295400"/>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Wingdings" panose="05000000000000000000" pitchFamily="2" charset="2"/>
              <a:buChar char="§"/>
            </a:pPr>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Enforce a reasonable session lifespan</a:t>
            </a:r>
          </a:p>
          <a:p>
            <a:pPr>
              <a:buFont typeface="Wingdings" panose="05000000000000000000" pitchFamily="2" charset="2"/>
              <a:buChar char="§"/>
            </a:pPr>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Leverage existing session management solutions</a:t>
            </a:r>
          </a:p>
          <a:p>
            <a:pPr>
              <a:buFont typeface="Wingdings" panose="05000000000000000000" pitchFamily="2" charset="2"/>
              <a:buChar char="§"/>
            </a:pPr>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Force a change of session ID after a successful login</a:t>
            </a:r>
            <a:endParaRPr lang="en-US"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677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135224" y="442893"/>
            <a:ext cx="8643241"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400" dirty="0" smtClean="0">
                <a:latin typeface="Arial" panose="020B0604020202020204" pitchFamily="34" charset="0"/>
                <a:cs typeface="Arial" panose="020B0604020202020204" pitchFamily="34" charset="0"/>
              </a:rPr>
              <a:t>Authorization Core Concepts</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418800" y="1272867"/>
            <a:ext cx="6981398" cy="369332"/>
          </a:xfrm>
          <a:prstGeom prst="rect">
            <a:avLst/>
          </a:prstGeom>
          <a:noFill/>
        </p:spPr>
        <p:txBody>
          <a:bodyPr wrap="none" rtlCol="0">
            <a:spAutoFit/>
          </a:bodyPr>
          <a:lstStyle/>
          <a:p>
            <a:pPr algn="l"/>
            <a:r>
              <a:rPr lang="en-US" b="1" dirty="0" smtClean="0"/>
              <a:t>Is the user allowed to perform this action, within this context?</a:t>
            </a:r>
            <a:endParaRPr lang="en-US" b="1" dirty="0"/>
          </a:p>
        </p:txBody>
      </p:sp>
      <p:sp>
        <p:nvSpPr>
          <p:cNvPr id="8" name="TextBox 7"/>
          <p:cNvSpPr txBox="1"/>
          <p:nvPr/>
        </p:nvSpPr>
        <p:spPr>
          <a:xfrm>
            <a:off x="675851" y="2568239"/>
            <a:ext cx="1233480" cy="412934"/>
          </a:xfrm>
          <a:prstGeom prst="rect">
            <a:avLst/>
          </a:prstGeom>
          <a:noFill/>
        </p:spPr>
        <p:txBody>
          <a:bodyPr wrap="square" rtlCol="0">
            <a:spAutoFit/>
          </a:bodyPr>
          <a:lstStyle/>
          <a:p>
            <a:r>
              <a:rPr lang="en-US" sz="5400" dirty="0" smtClean="0"/>
              <a:t>1st</a:t>
            </a:r>
            <a:endParaRPr lang="en-US" sz="5400" dirty="0"/>
          </a:p>
        </p:txBody>
      </p:sp>
      <p:sp>
        <p:nvSpPr>
          <p:cNvPr id="9" name="TextBox 8"/>
          <p:cNvSpPr txBox="1"/>
          <p:nvPr/>
        </p:nvSpPr>
        <p:spPr>
          <a:xfrm>
            <a:off x="523451" y="4397039"/>
            <a:ext cx="1600200" cy="412934"/>
          </a:xfrm>
          <a:prstGeom prst="rect">
            <a:avLst/>
          </a:prstGeom>
          <a:noFill/>
        </p:spPr>
        <p:txBody>
          <a:bodyPr wrap="square" rtlCol="0">
            <a:spAutoFit/>
          </a:bodyPr>
          <a:lstStyle/>
          <a:p>
            <a:r>
              <a:rPr lang="en-US" sz="5400" dirty="0" smtClean="0"/>
              <a:t>2nd</a:t>
            </a:r>
            <a:endParaRPr lang="en-US" sz="5400" dirty="0"/>
          </a:p>
        </p:txBody>
      </p:sp>
      <p:sp>
        <p:nvSpPr>
          <p:cNvPr id="14" name="TextBox 13"/>
          <p:cNvSpPr txBox="1"/>
          <p:nvPr/>
        </p:nvSpPr>
        <p:spPr>
          <a:xfrm>
            <a:off x="2047451" y="2568239"/>
            <a:ext cx="5352747" cy="369332"/>
          </a:xfrm>
          <a:prstGeom prst="rect">
            <a:avLst/>
          </a:prstGeom>
          <a:noFill/>
        </p:spPr>
        <p:txBody>
          <a:bodyPr wrap="none" rtlCol="0">
            <a:spAutoFit/>
          </a:bodyPr>
          <a:lstStyle/>
          <a:p>
            <a:pPr algn="l"/>
            <a:r>
              <a:rPr lang="en-US" b="1" dirty="0" smtClean="0"/>
              <a:t>Should the user be allowed this function at all?</a:t>
            </a:r>
            <a:endParaRPr lang="en-US" b="1" dirty="0"/>
          </a:p>
        </p:txBody>
      </p:sp>
      <p:sp>
        <p:nvSpPr>
          <p:cNvPr id="15" name="TextBox 14"/>
          <p:cNvSpPr txBox="1"/>
          <p:nvPr/>
        </p:nvSpPr>
        <p:spPr>
          <a:xfrm>
            <a:off x="2018934" y="4397039"/>
            <a:ext cx="5724644" cy="369332"/>
          </a:xfrm>
          <a:prstGeom prst="rect">
            <a:avLst/>
          </a:prstGeom>
          <a:noFill/>
        </p:spPr>
        <p:txBody>
          <a:bodyPr wrap="none" rtlCol="0">
            <a:spAutoFit/>
          </a:bodyPr>
          <a:lstStyle/>
          <a:p>
            <a:pPr algn="l"/>
            <a:r>
              <a:rPr lang="en-US" b="1" dirty="0" smtClean="0"/>
              <a:t>Should the user have only limited context access?</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12360" y="409114"/>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Session Words to Live By: #1</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7" name="Horizontal Scroll 6"/>
          <p:cNvSpPr/>
          <p:nvPr/>
        </p:nvSpPr>
        <p:spPr bwMode="auto">
          <a:xfrm>
            <a:off x="1115616" y="946998"/>
            <a:ext cx="48006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Enforce a reasonable session lifespan</a:t>
            </a:r>
          </a:p>
        </p:txBody>
      </p:sp>
      <p:sp>
        <p:nvSpPr>
          <p:cNvPr id="8" name="Content Placeholder 2"/>
          <p:cNvSpPr txBox="1">
            <a:spLocks/>
          </p:cNvSpPr>
          <p:nvPr/>
        </p:nvSpPr>
        <p:spPr>
          <a:xfrm>
            <a:off x="107504" y="1295547"/>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pPr marL="109537" indent="0">
              <a:buNone/>
            </a:pPr>
            <a:endParaRPr lang="en-US" dirty="0" smtClean="0"/>
          </a:p>
          <a:p>
            <a:r>
              <a:rPr lang="en-US" sz="2000" b="1" dirty="0" smtClean="0">
                <a:latin typeface="Arial" panose="020B0604020202020204" pitchFamily="34" charset="0"/>
                <a:cs typeface="Arial" panose="020B0604020202020204" pitchFamily="34" charset="0"/>
              </a:rPr>
              <a:t>CWE-613: Insufficient Session Expiration</a:t>
            </a:r>
          </a:p>
          <a:p>
            <a:endParaRPr lang="en-US" dirty="0" smtClean="0"/>
          </a:p>
          <a:p>
            <a:pPr lvl="1" fontAlgn="ctr">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The lack of proper session expiration may improve the likely success of certain attacks.  For example, an attacker may intercept a session ID, possibly via a network sniffer or Cross-site Scripting attack.  Although short session expiration times do not help if a stolen token is immediately used, they will protect against ongoing replaying of the session ID.  In another scenario, a user might access a web site from a shared computer (such as at a library, Internet cafe, or open work environment).  Insufficient Session Expiration could allow an attacker to use the browser's back button to access web pages previously accessed by the victim.</a:t>
            </a: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677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1854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Session Lifespan – Exploit Demo</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4876800" y="1600200"/>
            <a:ext cx="3352800" cy="1219200"/>
          </a:xfrm>
          <a:prstGeom prst="rect">
            <a:avLst/>
          </a:prstGeom>
          <a:noFill/>
        </p:spPr>
        <p:txBody>
          <a:bodyPr wrap="square" rtlCol="0">
            <a:noAutofit/>
          </a:bodyPr>
          <a:lstStyle/>
          <a:p>
            <a:pPr algn="l"/>
            <a:r>
              <a:rPr lang="en-US" b="1" dirty="0" smtClean="0"/>
              <a:t>Determine or capture another user’s session ID – e.g., </a:t>
            </a:r>
            <a:r>
              <a:rPr lang="en-US" b="1" dirty="0" err="1" smtClean="0"/>
              <a:t>Firesheep</a:t>
            </a:r>
            <a:endParaRPr lang="en-US" b="1" dirty="0" smtClean="0"/>
          </a:p>
        </p:txBody>
      </p:sp>
      <p:pic>
        <p:nvPicPr>
          <p:cNvPr id="8" name="Picture 4"/>
          <p:cNvPicPr>
            <a:picLocks noChangeAspect="1" noChangeArrowheads="1"/>
          </p:cNvPicPr>
          <p:nvPr/>
        </p:nvPicPr>
        <p:blipFill>
          <a:blip r:embed="rId7" cstate="print"/>
          <a:srcRect/>
          <a:stretch>
            <a:fillRect/>
          </a:stretch>
        </p:blipFill>
        <p:spPr bwMode="auto">
          <a:xfrm>
            <a:off x="381000" y="990600"/>
            <a:ext cx="4324350" cy="2466975"/>
          </a:xfrm>
          <a:prstGeom prst="rect">
            <a:avLst/>
          </a:prstGeom>
          <a:noFill/>
          <a:ln w="9525">
            <a:noFill/>
            <a:miter lim="800000"/>
            <a:headEnd/>
            <a:tailEnd/>
          </a:ln>
        </p:spPr>
      </p:pic>
      <p:sp>
        <p:nvSpPr>
          <p:cNvPr id="9" name="TextBox 8"/>
          <p:cNvSpPr txBox="1"/>
          <p:nvPr/>
        </p:nvSpPr>
        <p:spPr>
          <a:xfrm>
            <a:off x="4953000" y="4191000"/>
            <a:ext cx="3352800" cy="1219200"/>
          </a:xfrm>
          <a:prstGeom prst="rect">
            <a:avLst/>
          </a:prstGeom>
          <a:noFill/>
        </p:spPr>
        <p:txBody>
          <a:bodyPr wrap="square" rtlCol="0">
            <a:noAutofit/>
          </a:bodyPr>
          <a:lstStyle/>
          <a:p>
            <a:pPr algn="l"/>
            <a:r>
              <a:rPr lang="en-US" b="1" dirty="0" smtClean="0"/>
              <a:t>Keep the session alive and valid until the server reboots…</a:t>
            </a:r>
          </a:p>
        </p:txBody>
      </p:sp>
      <p:pic>
        <p:nvPicPr>
          <p:cNvPr id="14" name="Picture 6"/>
          <p:cNvPicPr>
            <a:picLocks noChangeAspect="1" noChangeArrowheads="1"/>
          </p:cNvPicPr>
          <p:nvPr/>
        </p:nvPicPr>
        <p:blipFill>
          <a:blip r:embed="rId8" cstate="print"/>
          <a:srcRect/>
          <a:stretch>
            <a:fillRect/>
          </a:stretch>
        </p:blipFill>
        <p:spPr bwMode="auto">
          <a:xfrm>
            <a:off x="533400" y="3505200"/>
            <a:ext cx="4114800" cy="2838639"/>
          </a:xfrm>
          <a:prstGeom prst="rect">
            <a:avLst/>
          </a:prstGeom>
          <a:noFill/>
          <a:ln w="9525">
            <a:noFill/>
            <a:miter lim="800000"/>
            <a:headEnd/>
            <a:tailEnd/>
          </a:ln>
        </p:spPr>
      </p:pic>
    </p:spTree>
    <p:extLst>
      <p:ext uri="{BB962C8B-B14F-4D97-AF65-F5344CB8AC3E}">
        <p14:creationId xmlns:p14="http://schemas.microsoft.com/office/powerpoint/2010/main" val="3500677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375501"/>
            <a:ext cx="81534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Real World – Session Lifetimes</a:t>
            </a:r>
            <a:endParaRPr lang="en-US" sz="2800" dirty="0">
              <a:latin typeface="Arial" panose="020B0604020202020204" pitchFamily="34" charset="0"/>
              <a:cs typeface="Arial" panose="020B0604020202020204" pitchFamily="34" charset="0"/>
            </a:endParaRPr>
          </a:p>
        </p:txBody>
      </p:sp>
      <p:pic>
        <p:nvPicPr>
          <p:cNvPr id="8" name="Picture 4"/>
          <p:cNvPicPr>
            <a:picLocks noChangeAspect="1" noChangeArrowheads="1"/>
          </p:cNvPicPr>
          <p:nvPr/>
        </p:nvPicPr>
        <p:blipFill>
          <a:blip r:embed="rId7" cstate="print"/>
          <a:srcRect/>
          <a:stretch>
            <a:fillRect/>
          </a:stretch>
        </p:blipFill>
        <p:spPr bwMode="auto">
          <a:xfrm>
            <a:off x="1841379" y="1272867"/>
            <a:ext cx="3276600" cy="2704741"/>
          </a:xfrm>
          <a:prstGeom prst="rect">
            <a:avLst/>
          </a:prstGeom>
          <a:noFill/>
          <a:ln w="9525">
            <a:noFill/>
            <a:miter lim="800000"/>
            <a:headEnd/>
            <a:tailEnd/>
          </a:ln>
        </p:spPr>
      </p:pic>
      <p:pic>
        <p:nvPicPr>
          <p:cNvPr id="9" name="Picture 5"/>
          <p:cNvPicPr>
            <a:picLocks noChangeAspect="1" noChangeArrowheads="1"/>
          </p:cNvPicPr>
          <p:nvPr/>
        </p:nvPicPr>
        <p:blipFill>
          <a:blip r:embed="rId8" cstate="print"/>
          <a:srcRect/>
          <a:stretch>
            <a:fillRect/>
          </a:stretch>
        </p:blipFill>
        <p:spPr bwMode="auto">
          <a:xfrm>
            <a:off x="164979" y="4092268"/>
            <a:ext cx="7518400" cy="1828800"/>
          </a:xfrm>
          <a:prstGeom prst="rect">
            <a:avLst/>
          </a:prstGeom>
          <a:noFill/>
          <a:ln w="9525">
            <a:noFill/>
            <a:miter lim="800000"/>
            <a:headEnd/>
            <a:tailEnd/>
          </a:ln>
        </p:spPr>
      </p:pic>
      <p:sp>
        <p:nvSpPr>
          <p:cNvPr id="14" name="Rectangle 10"/>
          <p:cNvSpPr/>
          <p:nvPr/>
        </p:nvSpPr>
        <p:spPr bwMode="auto">
          <a:xfrm>
            <a:off x="1612779" y="4549468"/>
            <a:ext cx="6172200" cy="609600"/>
          </a:xfrm>
          <a:prstGeom prst="rect">
            <a:avLst/>
          </a:prstGeom>
          <a:noFill/>
          <a:ln w="19050" cap="flat" cmpd="sng" algn="ctr">
            <a:solidFill>
              <a:schemeClr val="accent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 name="Rectangle 11"/>
          <p:cNvSpPr/>
          <p:nvPr/>
        </p:nvSpPr>
        <p:spPr bwMode="auto">
          <a:xfrm>
            <a:off x="1765179" y="3330268"/>
            <a:ext cx="3276600" cy="304800"/>
          </a:xfrm>
          <a:prstGeom prst="rect">
            <a:avLst/>
          </a:prstGeom>
          <a:noFill/>
          <a:ln w="19050" cap="flat" cmpd="sng" algn="ctr">
            <a:solidFill>
              <a:schemeClr val="accent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6" name="Rectangle 12"/>
          <p:cNvSpPr/>
          <p:nvPr/>
        </p:nvSpPr>
        <p:spPr bwMode="auto">
          <a:xfrm>
            <a:off x="1765179" y="1272868"/>
            <a:ext cx="1752600" cy="152400"/>
          </a:xfrm>
          <a:prstGeom prst="rect">
            <a:avLst/>
          </a:prstGeom>
          <a:noFill/>
          <a:ln w="19050" cap="flat" cmpd="sng" algn="ctr">
            <a:solidFill>
              <a:schemeClr val="accent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006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5311"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Secure Coding …</a:t>
            </a:r>
            <a:endParaRPr lang="en-US" sz="2800"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107504" y="1060286"/>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General rule of thumb</a:t>
            </a: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30 minute timeout for inactivity</a:t>
            </a: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12 hour hard time out</a:t>
            </a:r>
          </a:p>
          <a:p>
            <a:endParaRPr lang="en-US" dirty="0" smtClean="0"/>
          </a:p>
          <a:p>
            <a:endParaRPr lang="en-US" dirty="0" smtClean="0"/>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Session management setting are usually part of the application server configuration</a:t>
            </a: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As developers we need to understand how these options affect our application and verify that the system admin has configured the server correctly</a:t>
            </a: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677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Session Words to Live By: #2</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7" name="Horizontal Scroll 6"/>
          <p:cNvSpPr/>
          <p:nvPr/>
        </p:nvSpPr>
        <p:spPr bwMode="auto">
          <a:xfrm>
            <a:off x="107504" y="922175"/>
            <a:ext cx="61722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Leverage existing session management solutions</a:t>
            </a:r>
          </a:p>
        </p:txBody>
      </p:sp>
      <p:sp>
        <p:nvSpPr>
          <p:cNvPr id="8" name="Content Placeholder 2"/>
          <p:cNvSpPr txBox="1">
            <a:spLocks/>
          </p:cNvSpPr>
          <p:nvPr/>
        </p:nvSpPr>
        <p:spPr>
          <a:xfrm>
            <a:off x="660400" y="1295400"/>
            <a:ext cx="7696200" cy="4114800"/>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CWE-331: Insufficient Entropy</a:t>
            </a: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CWE-334: Small Space of Random Values</a:t>
            </a: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CWE-642: External Control of Critical State Data</a:t>
            </a:r>
          </a:p>
          <a:p>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The lack of proper session expiration may improve the likely success of certain attacks.  For example, an attacker may intercept</a:t>
            </a:r>
            <a:endParaRPr lang="en-US" sz="1800" dirty="0" smtClean="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107504" y="5733256"/>
            <a:ext cx="8077200" cy="971542"/>
          </a:xfrm>
          <a:prstGeom prst="rect">
            <a:avLst/>
          </a:prstGeom>
          <a:solidFill>
            <a:schemeClr val="tx2">
              <a:lumMod val="20000"/>
              <a:lumOff val="80000"/>
            </a:schemeClr>
          </a:solidFill>
          <a:ln>
            <a:solidFill>
              <a:schemeClr val="tx2"/>
            </a:solidFill>
          </a:ln>
        </p:spPr>
        <p:txBody>
          <a:bodyPr wrap="square" rtlCol="0" anchor="ctr" anchorCtr="0">
            <a:noAutofit/>
          </a:bodyPr>
          <a:lstStyle/>
          <a:p>
            <a:pPr>
              <a:lnSpc>
                <a:spcPct val="100000"/>
              </a:lnSpc>
              <a:spcAft>
                <a:spcPts val="0"/>
              </a:spcAft>
            </a:pPr>
            <a:r>
              <a:rPr lang="en-US" b="0" dirty="0" smtClean="0"/>
              <a:t>It’s easier and generally more secure to use a vetted session management solution that has already been tested for these types of flaws.</a:t>
            </a:r>
          </a:p>
        </p:txBody>
      </p:sp>
    </p:spTree>
    <p:extLst>
      <p:ext uri="{BB962C8B-B14F-4D97-AF65-F5344CB8AC3E}">
        <p14:creationId xmlns:p14="http://schemas.microsoft.com/office/powerpoint/2010/main" val="3500677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11095" y="465674"/>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Session Strength – Exploit Demo</a:t>
            </a:r>
            <a:endParaRPr lang="en-US" sz="2800" dirty="0">
              <a:latin typeface="Arial" panose="020B0604020202020204" pitchFamily="34" charset="0"/>
              <a:cs typeface="Arial" panose="020B0604020202020204" pitchFamily="34" charset="0"/>
            </a:endParaRPr>
          </a:p>
        </p:txBody>
      </p:sp>
      <p:pic>
        <p:nvPicPr>
          <p:cNvPr id="7" name="Picture 3" descr="C:\Documents and Settings\lshields\Local Settings\Temporary Internet Files\Content.IE5\F2FAFZCH\MC900311558[1].wmf"/>
          <p:cNvPicPr>
            <a:picLocks noChangeAspect="1" noChangeArrowheads="1"/>
          </p:cNvPicPr>
          <p:nvPr/>
        </p:nvPicPr>
        <p:blipFill>
          <a:blip r:embed="rId7" cstate="print"/>
          <a:srcRect/>
          <a:stretch>
            <a:fillRect/>
          </a:stretch>
        </p:blipFill>
        <p:spPr bwMode="auto">
          <a:xfrm>
            <a:off x="621279" y="3828588"/>
            <a:ext cx="685800" cy="740127"/>
          </a:xfrm>
          <a:prstGeom prst="rect">
            <a:avLst/>
          </a:prstGeom>
          <a:noFill/>
        </p:spPr>
      </p:pic>
      <p:pic>
        <p:nvPicPr>
          <p:cNvPr id="8" name="Picture 4" descr="C:\Documents and Settings\lshields\Local Settings\Temporary Internet Files\Content.IE5\B265LFMB\MC900311556[1].wmf"/>
          <p:cNvPicPr>
            <a:picLocks noChangeAspect="1" noChangeArrowheads="1"/>
          </p:cNvPicPr>
          <p:nvPr/>
        </p:nvPicPr>
        <p:blipFill>
          <a:blip r:embed="rId8" cstate="print"/>
          <a:srcRect/>
          <a:stretch>
            <a:fillRect/>
          </a:stretch>
        </p:blipFill>
        <p:spPr bwMode="auto">
          <a:xfrm>
            <a:off x="602515" y="1645074"/>
            <a:ext cx="714089" cy="763587"/>
          </a:xfrm>
          <a:prstGeom prst="rect">
            <a:avLst/>
          </a:prstGeom>
          <a:noFill/>
        </p:spPr>
      </p:pic>
      <p:cxnSp>
        <p:nvCxnSpPr>
          <p:cNvPr id="9" name="Straight Arrow Connector 14"/>
          <p:cNvCxnSpPr/>
          <p:nvPr/>
        </p:nvCxnSpPr>
        <p:spPr bwMode="auto">
          <a:xfrm flipH="1">
            <a:off x="1316604" y="2136772"/>
            <a:ext cx="663108" cy="0"/>
          </a:xfrm>
          <a:prstGeom prst="straightConnector1">
            <a:avLst/>
          </a:prstGeom>
          <a:solidFill>
            <a:srgbClr val="FFCC99"/>
          </a:solidFill>
          <a:ln w="12700" cap="flat" cmpd="sng" algn="ctr">
            <a:solidFill>
              <a:srgbClr val="000000"/>
            </a:solidFill>
            <a:prstDash val="solid"/>
            <a:round/>
            <a:headEnd type="none" w="med" len="med"/>
            <a:tailEnd type="arrow"/>
          </a:ln>
          <a:effectLst/>
        </p:spPr>
      </p:cxnSp>
      <p:sp>
        <p:nvSpPr>
          <p:cNvPr id="14" name="TextBox 13"/>
          <p:cNvSpPr txBox="1"/>
          <p:nvPr/>
        </p:nvSpPr>
        <p:spPr>
          <a:xfrm>
            <a:off x="1979712" y="1484784"/>
            <a:ext cx="4182555" cy="1200329"/>
          </a:xfrm>
          <a:prstGeom prst="rect">
            <a:avLst/>
          </a:prstGeom>
          <a:noFill/>
          <a:ln>
            <a:solidFill>
              <a:schemeClr val="tx1"/>
            </a:solidFill>
          </a:ln>
        </p:spPr>
        <p:txBody>
          <a:bodyPr wrap="square" rtlCol="0">
            <a:spAutoFit/>
          </a:bodyPr>
          <a:lstStyle/>
          <a:p>
            <a:pPr algn="l">
              <a:lnSpc>
                <a:spcPct val="100000"/>
              </a:lnSpc>
              <a:spcAft>
                <a:spcPts val="0"/>
              </a:spcAft>
            </a:pPr>
            <a:r>
              <a:rPr lang="en-US" sz="1200" b="0" dirty="0" smtClean="0">
                <a:latin typeface="Courier New" pitchFamily="49" charset="0"/>
                <a:cs typeface="Courier New" pitchFamily="49" charset="0"/>
              </a:rPr>
              <a:t>ACTIVE SESSIONS</a:t>
            </a:r>
          </a:p>
          <a:p>
            <a:pPr algn="l">
              <a:lnSpc>
                <a:spcPct val="100000"/>
              </a:lnSpc>
              <a:spcAft>
                <a:spcPts val="0"/>
              </a:spcAft>
            </a:pPr>
            <a:r>
              <a:rPr lang="en-US" sz="1200" b="0" dirty="0" smtClean="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CGISESSID = 224b3666303552fd710867c8ac482a4</a:t>
            </a:r>
          </a:p>
          <a:p>
            <a:pPr algn="l">
              <a:lnSpc>
                <a:spcPct val="100000"/>
              </a:lnSpc>
              <a:spcAft>
                <a:spcPts val="0"/>
              </a:spcAft>
            </a:pPr>
            <a:r>
              <a:rPr lang="en-US" sz="1200" b="0" dirty="0" smtClean="0">
                <a:latin typeface="Courier New" pitchFamily="49" charset="0"/>
                <a:cs typeface="Courier New" pitchFamily="49" charset="0"/>
              </a:rPr>
              <a:t>CGISESSID = 76a240fd7e228ee6e771a02d2c4921a</a:t>
            </a:r>
          </a:p>
          <a:p>
            <a:pPr algn="l">
              <a:lnSpc>
                <a:spcPct val="100000"/>
              </a:lnSpc>
              <a:spcAft>
                <a:spcPts val="0"/>
              </a:spcAft>
            </a:pPr>
            <a:r>
              <a:rPr lang="en-US" sz="1200" b="0" dirty="0" smtClean="0">
                <a:latin typeface="Courier New" pitchFamily="49" charset="0"/>
                <a:cs typeface="Courier New" pitchFamily="49" charset="0"/>
              </a:rPr>
              <a:t>CGISESSID = ca3e617110de9fa3645a72c90f1677e</a:t>
            </a:r>
          </a:p>
          <a:p>
            <a:pPr algn="l">
              <a:lnSpc>
                <a:spcPct val="100000"/>
              </a:lnSpc>
              <a:spcAft>
                <a:spcPts val="0"/>
              </a:spcAft>
            </a:pPr>
            <a:r>
              <a:rPr lang="en-US" sz="1200" b="0" dirty="0" smtClean="0">
                <a:latin typeface="Courier New" pitchFamily="49" charset="0"/>
                <a:cs typeface="Courier New" pitchFamily="49" charset="0"/>
              </a:rPr>
              <a:t>CGISESSID = ???????</a:t>
            </a:r>
          </a:p>
        </p:txBody>
      </p:sp>
      <p:cxnSp>
        <p:nvCxnSpPr>
          <p:cNvPr id="15" name="Straight Arrow Connector 10"/>
          <p:cNvCxnSpPr/>
          <p:nvPr/>
        </p:nvCxnSpPr>
        <p:spPr bwMode="auto">
          <a:xfrm flipH="1">
            <a:off x="1316603" y="4136488"/>
            <a:ext cx="663108" cy="0"/>
          </a:xfrm>
          <a:prstGeom prst="straightConnector1">
            <a:avLst/>
          </a:prstGeom>
          <a:solidFill>
            <a:srgbClr val="FFCC99"/>
          </a:solidFill>
          <a:ln w="12700" cap="flat" cmpd="sng" algn="ctr">
            <a:solidFill>
              <a:srgbClr val="000000"/>
            </a:solidFill>
            <a:prstDash val="solid"/>
            <a:round/>
            <a:headEnd type="none" w="med" len="med"/>
            <a:tailEnd type="arrow"/>
          </a:ln>
          <a:effectLst/>
        </p:spPr>
      </p:cxnSp>
      <p:sp>
        <p:nvSpPr>
          <p:cNvPr id="16" name="TextBox 15"/>
          <p:cNvSpPr txBox="1"/>
          <p:nvPr/>
        </p:nvSpPr>
        <p:spPr>
          <a:xfrm>
            <a:off x="1979711" y="3421436"/>
            <a:ext cx="4182556" cy="1200329"/>
          </a:xfrm>
          <a:prstGeom prst="rect">
            <a:avLst/>
          </a:prstGeom>
          <a:noFill/>
          <a:ln>
            <a:solidFill>
              <a:schemeClr val="tx1"/>
            </a:solidFill>
          </a:ln>
        </p:spPr>
        <p:txBody>
          <a:bodyPr wrap="square" rtlCol="0">
            <a:spAutoFit/>
          </a:bodyPr>
          <a:lstStyle/>
          <a:p>
            <a:pPr algn="l">
              <a:lnSpc>
                <a:spcPct val="100000"/>
              </a:lnSpc>
              <a:spcAft>
                <a:spcPts val="0"/>
              </a:spcAft>
            </a:pPr>
            <a:r>
              <a:rPr lang="en-US" sz="1200" b="0" dirty="0">
                <a:latin typeface="Courier New" pitchFamily="49" charset="0"/>
                <a:cs typeface="Courier New" pitchFamily="49" charset="0"/>
              </a:rPr>
              <a:t>ACTIVE SESSIONS</a:t>
            </a:r>
          </a:p>
          <a:p>
            <a:pPr algn="l">
              <a:lnSpc>
                <a:spcPct val="100000"/>
              </a:lnSpc>
              <a:spcAft>
                <a:spcPts val="0"/>
              </a:spcAft>
            </a:pPr>
            <a:r>
              <a:rPr lang="en-US" sz="1200" b="0" dirty="0">
                <a:latin typeface="Courier New" pitchFamily="49" charset="0"/>
                <a:cs typeface="Courier New" pitchFamily="49" charset="0"/>
              </a:rPr>
              <a:t>-------------------------------------------</a:t>
            </a:r>
          </a:p>
          <a:p>
            <a:pPr algn="l">
              <a:lnSpc>
                <a:spcPct val="100000"/>
              </a:lnSpc>
              <a:spcAft>
                <a:spcPts val="0"/>
              </a:spcAft>
            </a:pPr>
            <a:r>
              <a:rPr lang="en-US" sz="1200" b="0" dirty="0" smtClean="0">
                <a:latin typeface="Courier New" pitchFamily="49" charset="0"/>
                <a:cs typeface="Courier New" pitchFamily="49" charset="0"/>
              </a:rPr>
              <a:t>CGISESSID = 1256</a:t>
            </a:r>
          </a:p>
          <a:p>
            <a:pPr algn="l">
              <a:lnSpc>
                <a:spcPct val="100000"/>
              </a:lnSpc>
              <a:spcAft>
                <a:spcPts val="0"/>
              </a:spcAft>
            </a:pPr>
            <a:r>
              <a:rPr lang="en-US" sz="1200" b="0" dirty="0" smtClean="0">
                <a:latin typeface="Courier New" pitchFamily="49" charset="0"/>
                <a:cs typeface="Courier New" pitchFamily="49" charset="0"/>
              </a:rPr>
              <a:t>CGISESSID = 1257</a:t>
            </a:r>
          </a:p>
          <a:p>
            <a:pPr algn="l">
              <a:lnSpc>
                <a:spcPct val="100000"/>
              </a:lnSpc>
              <a:spcAft>
                <a:spcPts val="0"/>
              </a:spcAft>
            </a:pPr>
            <a:r>
              <a:rPr lang="en-US" sz="1200" b="0" dirty="0" smtClean="0">
                <a:latin typeface="Courier New" pitchFamily="49" charset="0"/>
                <a:cs typeface="Courier New" pitchFamily="49" charset="0"/>
              </a:rPr>
              <a:t>CGISESSID = 1258</a:t>
            </a:r>
          </a:p>
          <a:p>
            <a:pPr algn="l">
              <a:lnSpc>
                <a:spcPct val="100000"/>
              </a:lnSpc>
              <a:spcAft>
                <a:spcPts val="0"/>
              </a:spcAft>
            </a:pPr>
            <a:r>
              <a:rPr lang="en-US" sz="1200" b="0" dirty="0">
                <a:latin typeface="Courier New" pitchFamily="49" charset="0"/>
                <a:cs typeface="Courier New" pitchFamily="49" charset="0"/>
              </a:rPr>
              <a:t>CGISESSID = </a:t>
            </a:r>
            <a:r>
              <a:rPr lang="en-US" sz="1200" b="0" dirty="0" smtClean="0">
                <a:latin typeface="Courier New" pitchFamily="49" charset="0"/>
                <a:cs typeface="Courier New" pitchFamily="49" charset="0"/>
              </a:rPr>
              <a:t>???????</a:t>
            </a:r>
            <a:endParaRPr lang="en-US" sz="1200" b="0" dirty="0">
              <a:latin typeface="Courier New" pitchFamily="49" charset="0"/>
              <a:cs typeface="Courier New" pitchFamily="49" charset="0"/>
            </a:endParaRPr>
          </a:p>
        </p:txBody>
      </p:sp>
      <p:sp>
        <p:nvSpPr>
          <p:cNvPr id="17" name="TextBox 16"/>
          <p:cNvSpPr txBox="1"/>
          <p:nvPr/>
        </p:nvSpPr>
        <p:spPr>
          <a:xfrm>
            <a:off x="246864" y="6021288"/>
            <a:ext cx="7648249" cy="412934"/>
          </a:xfrm>
          <a:prstGeom prst="rect">
            <a:avLst/>
          </a:prstGeom>
          <a:noFill/>
        </p:spPr>
        <p:txBody>
          <a:bodyPr wrap="none" rtlCol="0">
            <a:spAutoFit/>
          </a:bodyPr>
          <a:lstStyle/>
          <a:p>
            <a:r>
              <a:rPr lang="en-US" dirty="0" smtClean="0"/>
              <a:t>Can you guess the next Session ID that will be issued in each case?</a:t>
            </a:r>
            <a:endParaRPr lang="en-US" dirty="0"/>
          </a:p>
        </p:txBody>
      </p:sp>
    </p:spTree>
    <p:extLst>
      <p:ext uri="{BB962C8B-B14F-4D97-AF65-F5344CB8AC3E}">
        <p14:creationId xmlns:p14="http://schemas.microsoft.com/office/powerpoint/2010/main" val="3500677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27967"/>
            <a:ext cx="81534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Real World – Session ID Weakness</a:t>
            </a:r>
            <a:endParaRPr lang="en-US" sz="2800" dirty="0"/>
          </a:p>
        </p:txBody>
      </p:sp>
      <p:pic>
        <p:nvPicPr>
          <p:cNvPr id="7" name="Picture 2"/>
          <p:cNvPicPr>
            <a:picLocks noChangeAspect="1" noChangeArrowheads="1"/>
          </p:cNvPicPr>
          <p:nvPr/>
        </p:nvPicPr>
        <p:blipFill>
          <a:blip r:embed="rId7" cstate="print"/>
          <a:srcRect/>
          <a:stretch>
            <a:fillRect/>
          </a:stretch>
        </p:blipFill>
        <p:spPr bwMode="auto">
          <a:xfrm>
            <a:off x="376223" y="1600200"/>
            <a:ext cx="8249596" cy="3276600"/>
          </a:xfrm>
          <a:prstGeom prst="rect">
            <a:avLst/>
          </a:prstGeom>
          <a:noFill/>
          <a:ln w="9525">
            <a:noFill/>
            <a:miter lim="800000"/>
            <a:headEnd/>
            <a:tailEnd/>
          </a:ln>
        </p:spPr>
      </p:pic>
      <p:sp>
        <p:nvSpPr>
          <p:cNvPr id="8" name="TextBox 7"/>
          <p:cNvSpPr txBox="1"/>
          <p:nvPr/>
        </p:nvSpPr>
        <p:spPr>
          <a:xfrm>
            <a:off x="376223" y="1066800"/>
            <a:ext cx="3659976" cy="369332"/>
          </a:xfrm>
          <a:prstGeom prst="rect">
            <a:avLst/>
          </a:prstGeom>
          <a:noFill/>
        </p:spPr>
        <p:txBody>
          <a:bodyPr wrap="none" rtlCol="0">
            <a:spAutoFit/>
          </a:bodyPr>
          <a:lstStyle/>
          <a:p>
            <a:pPr algn="l"/>
            <a:r>
              <a:rPr lang="en-US" b="1" dirty="0" smtClean="0"/>
              <a:t>Just because it looks random…</a:t>
            </a:r>
            <a:endParaRPr lang="en-US" b="1" dirty="0"/>
          </a:p>
        </p:txBody>
      </p:sp>
      <p:sp>
        <p:nvSpPr>
          <p:cNvPr id="9" name="TextBox 8"/>
          <p:cNvSpPr txBox="1"/>
          <p:nvPr/>
        </p:nvSpPr>
        <p:spPr>
          <a:xfrm>
            <a:off x="300023" y="5029200"/>
            <a:ext cx="7866256" cy="646331"/>
          </a:xfrm>
          <a:prstGeom prst="rect">
            <a:avLst/>
          </a:prstGeom>
          <a:noFill/>
        </p:spPr>
        <p:txBody>
          <a:bodyPr wrap="none" rtlCol="0">
            <a:spAutoFit/>
          </a:bodyPr>
          <a:lstStyle/>
          <a:p>
            <a:pPr algn="l">
              <a:lnSpc>
                <a:spcPct val="100000"/>
              </a:lnSpc>
              <a:spcAft>
                <a:spcPts val="0"/>
              </a:spcAft>
            </a:pPr>
            <a:r>
              <a:rPr lang="en-US" b="1" dirty="0" smtClean="0"/>
              <a:t>Timestamp goes up predictably, session count just increments, IP is </a:t>
            </a:r>
          </a:p>
          <a:p>
            <a:pPr algn="l">
              <a:lnSpc>
                <a:spcPct val="100000"/>
              </a:lnSpc>
              <a:spcAft>
                <a:spcPts val="0"/>
              </a:spcAft>
            </a:pPr>
            <a:r>
              <a:rPr lang="en-US" b="1" dirty="0" smtClean="0"/>
              <a:t>static, and the 2 random bytes at the end are fixed at server start time.</a:t>
            </a:r>
            <a:endParaRPr lang="en-US" b="1" dirty="0"/>
          </a:p>
        </p:txBody>
      </p:sp>
    </p:spTree>
    <p:extLst>
      <p:ext uri="{BB962C8B-B14F-4D97-AF65-F5344CB8AC3E}">
        <p14:creationId xmlns:p14="http://schemas.microsoft.com/office/powerpoint/2010/main" val="3500677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392703"/>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Secure Coding …</a:t>
            </a:r>
            <a:endParaRPr lang="en-US" sz="3200" dirty="0"/>
          </a:p>
        </p:txBody>
      </p:sp>
      <p:sp>
        <p:nvSpPr>
          <p:cNvPr id="7" name="Content Placeholder 2"/>
          <p:cNvSpPr txBox="1">
            <a:spLocks/>
          </p:cNvSpPr>
          <p:nvPr/>
        </p:nvSpPr>
        <p:spPr>
          <a:xfrm>
            <a:off x="179512" y="1295648"/>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As developers …</a:t>
            </a: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We need to recognized when we need session management</a:t>
            </a: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We know not to roll our own</a:t>
            </a: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677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42893"/>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Session Words to Live By: #3</a:t>
            </a:r>
            <a:br>
              <a:rPr lang="en-US" sz="3200" dirty="0" smtClean="0"/>
            </a:br>
            <a:endParaRPr lang="en-US" sz="3200" dirty="0"/>
          </a:p>
        </p:txBody>
      </p:sp>
      <p:sp>
        <p:nvSpPr>
          <p:cNvPr id="7" name="Horizontal Scroll 6"/>
          <p:cNvSpPr/>
          <p:nvPr/>
        </p:nvSpPr>
        <p:spPr bwMode="auto">
          <a:xfrm>
            <a:off x="179512" y="1182811"/>
            <a:ext cx="65532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Force a change of session ID after a successful login</a:t>
            </a:r>
          </a:p>
        </p:txBody>
      </p:sp>
      <p:sp>
        <p:nvSpPr>
          <p:cNvPr id="8" name="Content Placeholder 2"/>
          <p:cNvSpPr txBox="1">
            <a:spLocks/>
          </p:cNvSpPr>
          <p:nvPr/>
        </p:nvSpPr>
        <p:spPr>
          <a:xfrm>
            <a:off x="0" y="1412776"/>
            <a:ext cx="7696200" cy="4419600"/>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109537" indent="0">
              <a:buNone/>
            </a:pP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CWE-384: Session Fixation</a:t>
            </a:r>
          </a:p>
          <a:p>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Authenticating a user, or otherwise establishing a new user session, without invalidating any existing session identifier gives an attacker the opportunity to steal authenticated sessions. </a:t>
            </a:r>
            <a:endParaRPr lang="en-US" sz="1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677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876" y="442893"/>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Session Fixation – Exploit Demo</a:t>
            </a:r>
            <a:endParaRPr lang="en-US" sz="2800"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7" cstate="print"/>
          <a:srcRect/>
          <a:stretch>
            <a:fillRect/>
          </a:stretch>
        </p:blipFill>
        <p:spPr bwMode="auto">
          <a:xfrm>
            <a:off x="296416" y="1123319"/>
            <a:ext cx="3340800" cy="1828800"/>
          </a:xfrm>
          <a:prstGeom prst="rect">
            <a:avLst/>
          </a:prstGeom>
          <a:noFill/>
          <a:ln w="9525">
            <a:noFill/>
            <a:miter lim="800000"/>
            <a:headEnd/>
            <a:tailEnd/>
          </a:ln>
        </p:spPr>
      </p:pic>
      <p:pic>
        <p:nvPicPr>
          <p:cNvPr id="8" name="Picture 3"/>
          <p:cNvPicPr>
            <a:picLocks noChangeAspect="1" noChangeArrowheads="1"/>
          </p:cNvPicPr>
          <p:nvPr/>
        </p:nvPicPr>
        <p:blipFill>
          <a:blip r:embed="rId7" cstate="print"/>
          <a:srcRect/>
          <a:stretch>
            <a:fillRect/>
          </a:stretch>
        </p:blipFill>
        <p:spPr bwMode="auto">
          <a:xfrm>
            <a:off x="4716016" y="1123319"/>
            <a:ext cx="3340800" cy="1828800"/>
          </a:xfrm>
          <a:prstGeom prst="rect">
            <a:avLst/>
          </a:prstGeom>
          <a:noFill/>
          <a:ln w="9525">
            <a:noFill/>
            <a:miter lim="800000"/>
            <a:headEnd/>
            <a:tailEnd/>
          </a:ln>
        </p:spPr>
      </p:pic>
      <p:sp>
        <p:nvSpPr>
          <p:cNvPr id="9" name="Equal 13"/>
          <p:cNvSpPr/>
          <p:nvPr/>
        </p:nvSpPr>
        <p:spPr bwMode="auto">
          <a:xfrm>
            <a:off x="3725416" y="1504319"/>
            <a:ext cx="914400" cy="914400"/>
          </a:xfrm>
          <a:prstGeom prst="mathEqual">
            <a:avLst>
              <a:gd name="adj1" fmla="val 16291"/>
              <a:gd name="adj2" fmla="val 11760"/>
            </a:avLst>
          </a:prstGeom>
          <a:solidFill>
            <a:schemeClr val="tx1">
              <a:lumMod val="50000"/>
              <a:lumOff val="5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 name="TextBox 13"/>
          <p:cNvSpPr txBox="1"/>
          <p:nvPr/>
        </p:nvSpPr>
        <p:spPr>
          <a:xfrm>
            <a:off x="1369602" y="2908004"/>
            <a:ext cx="1184940" cy="385362"/>
          </a:xfrm>
          <a:prstGeom prst="rect">
            <a:avLst/>
          </a:prstGeom>
          <a:noFill/>
        </p:spPr>
        <p:txBody>
          <a:bodyPr wrap="none" rtlCol="0">
            <a:spAutoFit/>
          </a:bodyPr>
          <a:lstStyle/>
          <a:p>
            <a:r>
              <a:rPr lang="en-US" b="0" dirty="0" smtClean="0"/>
              <a:t>Pre-Login</a:t>
            </a:r>
            <a:endParaRPr lang="en-US" b="0" dirty="0"/>
          </a:p>
        </p:txBody>
      </p:sp>
      <p:sp>
        <p:nvSpPr>
          <p:cNvPr id="15" name="TextBox 14"/>
          <p:cNvSpPr txBox="1"/>
          <p:nvPr/>
        </p:nvSpPr>
        <p:spPr>
          <a:xfrm>
            <a:off x="5741919" y="2908004"/>
            <a:ext cx="1287532" cy="385362"/>
          </a:xfrm>
          <a:prstGeom prst="rect">
            <a:avLst/>
          </a:prstGeom>
          <a:noFill/>
        </p:spPr>
        <p:txBody>
          <a:bodyPr wrap="none" rtlCol="0">
            <a:spAutoFit/>
          </a:bodyPr>
          <a:lstStyle/>
          <a:p>
            <a:r>
              <a:rPr lang="en-US" b="0" dirty="0" smtClean="0"/>
              <a:t>Post-Login</a:t>
            </a:r>
            <a:endParaRPr lang="en-US" b="0" dirty="0"/>
          </a:p>
        </p:txBody>
      </p:sp>
      <p:sp>
        <p:nvSpPr>
          <p:cNvPr id="16" name="TextBox 15"/>
          <p:cNvSpPr txBox="1"/>
          <p:nvPr/>
        </p:nvSpPr>
        <p:spPr>
          <a:xfrm>
            <a:off x="1846253" y="3601454"/>
            <a:ext cx="4680927" cy="369332"/>
          </a:xfrm>
          <a:prstGeom prst="rect">
            <a:avLst/>
          </a:prstGeom>
          <a:noFill/>
        </p:spPr>
        <p:txBody>
          <a:bodyPr wrap="square" rtlCol="0">
            <a:spAutoFit/>
          </a:bodyPr>
          <a:lstStyle/>
          <a:p>
            <a:r>
              <a:rPr lang="en-US" b="1" dirty="0" smtClean="0"/>
              <a:t>Send a ‘baited’ message to a target user.</a:t>
            </a:r>
            <a:endParaRPr lang="en-US" b="1" dirty="0"/>
          </a:p>
        </p:txBody>
      </p:sp>
      <p:pic>
        <p:nvPicPr>
          <p:cNvPr id="1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829" y="3986816"/>
            <a:ext cx="64579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677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16" name="Title 1"/>
          <p:cNvSpPr txBox="1">
            <a:spLocks/>
          </p:cNvSpPr>
          <p:nvPr/>
        </p:nvSpPr>
        <p:spPr>
          <a:xfrm>
            <a:off x="165233" y="304783"/>
            <a:ext cx="810895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Authorization Words to Live By</a:t>
            </a:r>
            <a:endParaRPr lang="en-US" sz="2800" dirty="0">
              <a:latin typeface="Arial" panose="020B0604020202020204" pitchFamily="34" charset="0"/>
              <a:cs typeface="Arial" panose="020B0604020202020204" pitchFamily="34" charset="0"/>
            </a:endParaRPr>
          </a:p>
        </p:txBody>
      </p:sp>
      <p:sp>
        <p:nvSpPr>
          <p:cNvPr id="17" name="Content Placeholder 2"/>
          <p:cNvSpPr txBox="1">
            <a:spLocks/>
          </p:cNvSpPr>
          <p:nvPr/>
        </p:nvSpPr>
        <p:spPr>
          <a:xfrm>
            <a:off x="152400" y="1434188"/>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sz="2000" b="1" dirty="0" smtClean="0">
              <a:latin typeface="Arial" panose="020B0604020202020204" pitchFamily="34" charset="0"/>
              <a:cs typeface="Arial" panose="020B0604020202020204" pitchFamily="34" charset="0"/>
            </a:endParaRPr>
          </a:p>
          <a:p>
            <a:pPr marL="109537" indent="0">
              <a:buNone/>
            </a:pPr>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Every function (page) must verify authorization to access</a:t>
            </a:r>
          </a:p>
          <a:p>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Every function (page) must verify the access context</a:t>
            </a:r>
          </a:p>
          <a:p>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Any client/server application must verify security on server</a:t>
            </a:r>
            <a:endParaRPr lang="en-US" sz="2000" b="1" dirty="0" smtClean="0">
              <a:latin typeface="Arial" panose="020B0604020202020204" pitchFamily="34" charset="0"/>
              <a:cs typeface="Arial" panose="020B0604020202020204" pitchFamily="34" charset="0"/>
            </a:endParaRPr>
          </a:p>
        </p:txBody>
      </p:sp>
      <p:sp>
        <p:nvSpPr>
          <p:cNvPr id="18" name="Slide Number Placeholder 3"/>
          <p:cNvSpPr>
            <a:spLocks noGrp="1"/>
          </p:cNvSpPr>
          <p:nvPr>
            <p:ph type="sldNum" sz="quarter" idx="10"/>
          </p:nvPr>
        </p:nvSpPr>
        <p:spPr>
          <a:xfrm>
            <a:off x="7940504" y="6705848"/>
            <a:ext cx="533400" cy="152400"/>
          </a:xfrm>
        </p:spPr>
        <p:txBody>
          <a:bodyPr/>
          <a:lstStyle/>
          <a:p>
            <a:fld id="{CDCC7088-93A3-4371-9D27-6E895A996358}" type="slidenum">
              <a:rPr lang="en-US" smtClean="0"/>
              <a:pPr/>
              <a:t>3</a:t>
            </a:fld>
            <a:endParaRPr lang="en-US"/>
          </a:p>
        </p:txBody>
      </p:sp>
    </p:spTree>
    <p:extLst>
      <p:ext uri="{BB962C8B-B14F-4D97-AF65-F5344CB8AC3E}">
        <p14:creationId xmlns:p14="http://schemas.microsoft.com/office/powerpoint/2010/main" val="474743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388775"/>
            <a:ext cx="81534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latin typeface="Arial" panose="020B0604020202020204" pitchFamily="34" charset="0"/>
                <a:cs typeface="Arial" panose="020B0604020202020204" pitchFamily="34" charset="0"/>
              </a:rPr>
              <a:t>Real World – Session Fixation</a:t>
            </a:r>
            <a:endParaRPr lang="en-US" sz="3200" dirty="0">
              <a:latin typeface="Arial" panose="020B0604020202020204" pitchFamily="34" charset="0"/>
              <a:cs typeface="Arial" panose="020B0604020202020204" pitchFamily="34" charset="0"/>
            </a:endParaRPr>
          </a:p>
        </p:txBody>
      </p:sp>
      <p:grpSp>
        <p:nvGrpSpPr>
          <p:cNvPr id="7" name="Group 12"/>
          <p:cNvGrpSpPr/>
          <p:nvPr/>
        </p:nvGrpSpPr>
        <p:grpSpPr>
          <a:xfrm>
            <a:off x="371482" y="1129951"/>
            <a:ext cx="7058025" cy="2286000"/>
            <a:chOff x="762000" y="1295400"/>
            <a:chExt cx="7058025" cy="2286000"/>
          </a:xfrm>
        </p:grpSpPr>
        <p:pic>
          <p:nvPicPr>
            <p:cNvPr id="8" name="Picture 2"/>
            <p:cNvPicPr>
              <a:picLocks noChangeAspect="1" noChangeArrowheads="1"/>
            </p:cNvPicPr>
            <p:nvPr/>
          </p:nvPicPr>
          <p:blipFill>
            <a:blip r:embed="rId7" cstate="print"/>
            <a:srcRect/>
            <a:stretch>
              <a:fillRect/>
            </a:stretch>
          </p:blipFill>
          <p:spPr bwMode="auto">
            <a:xfrm>
              <a:off x="762000" y="1295400"/>
              <a:ext cx="7038975" cy="1304925"/>
            </a:xfrm>
            <a:prstGeom prst="rect">
              <a:avLst/>
            </a:prstGeom>
            <a:noFill/>
            <a:ln w="9525">
              <a:noFill/>
              <a:miter lim="800000"/>
              <a:headEnd/>
              <a:tailEnd/>
            </a:ln>
          </p:spPr>
        </p:pic>
        <p:pic>
          <p:nvPicPr>
            <p:cNvPr id="9" name="Picture 3"/>
            <p:cNvPicPr>
              <a:picLocks noChangeAspect="1" noChangeArrowheads="1"/>
            </p:cNvPicPr>
            <p:nvPr/>
          </p:nvPicPr>
          <p:blipFill>
            <a:blip r:embed="rId8" cstate="print"/>
            <a:srcRect/>
            <a:stretch>
              <a:fillRect/>
            </a:stretch>
          </p:blipFill>
          <p:spPr bwMode="auto">
            <a:xfrm>
              <a:off x="762000" y="2667000"/>
              <a:ext cx="7058025" cy="914400"/>
            </a:xfrm>
            <a:prstGeom prst="rect">
              <a:avLst/>
            </a:prstGeom>
            <a:noFill/>
            <a:ln w="9525">
              <a:noFill/>
              <a:miter lim="800000"/>
              <a:headEnd/>
              <a:tailEnd/>
            </a:ln>
          </p:spPr>
        </p:pic>
      </p:grpSp>
      <p:pic>
        <p:nvPicPr>
          <p:cNvPr id="14" name="Picture 4"/>
          <p:cNvPicPr>
            <a:picLocks noChangeAspect="1" noChangeArrowheads="1"/>
          </p:cNvPicPr>
          <p:nvPr/>
        </p:nvPicPr>
        <p:blipFill>
          <a:blip r:embed="rId9" cstate="print"/>
          <a:srcRect/>
          <a:stretch>
            <a:fillRect/>
          </a:stretch>
        </p:blipFill>
        <p:spPr bwMode="auto">
          <a:xfrm>
            <a:off x="1685074" y="3568351"/>
            <a:ext cx="4400764" cy="2286000"/>
          </a:xfrm>
          <a:prstGeom prst="rect">
            <a:avLst/>
          </a:prstGeom>
          <a:noFill/>
          <a:ln w="9525">
            <a:noFill/>
            <a:miter lim="800000"/>
            <a:headEnd/>
            <a:tailEnd/>
          </a:ln>
        </p:spPr>
      </p:pic>
    </p:spTree>
    <p:extLst>
      <p:ext uri="{BB962C8B-B14F-4D97-AF65-F5344CB8AC3E}">
        <p14:creationId xmlns:p14="http://schemas.microsoft.com/office/powerpoint/2010/main" val="3500677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9"/>
          <p:cNvGrpSpPr/>
          <p:nvPr/>
        </p:nvGrpSpPr>
        <p:grpSpPr>
          <a:xfrm>
            <a:off x="133350" y="571483"/>
            <a:ext cx="8153400" cy="4360654"/>
            <a:chOff x="685800" y="609600"/>
            <a:chExt cx="8153400" cy="1905000"/>
          </a:xfrm>
        </p:grpSpPr>
        <p:sp>
          <p:nvSpPr>
            <p:cNvPr id="7"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sz="1400" b="0" dirty="0" smtClean="0">
                  <a:latin typeface="Courier New" pitchFamily="49" charset="0"/>
                  <a:cs typeface="Courier New" pitchFamily="49" charset="0"/>
                </a:rPr>
                <a:t> 1</a:t>
              </a:r>
              <a:r>
                <a:rPr lang="en-US" sz="1400" b="0" dirty="0" smtClean="0">
                  <a:solidFill>
                    <a:schemeClr val="accent2">
                      <a:lumMod val="75000"/>
                    </a:schemeClr>
                  </a:solidFill>
                  <a:latin typeface="Courier New" pitchFamily="49" charset="0"/>
                  <a:cs typeface="Courier New" pitchFamily="49" charset="0"/>
                </a:rPr>
                <a:t>    </a:t>
              </a:r>
              <a:r>
                <a:rPr lang="en-US" sz="1400" b="0" dirty="0" smtClean="0">
                  <a:solidFill>
                    <a:srgbClr val="C00000"/>
                  </a:solidFill>
                  <a:latin typeface="Courier New" pitchFamily="49" charset="0"/>
                  <a:cs typeface="Courier New" pitchFamily="49" charset="0"/>
                </a:rPr>
                <a:t>public </a:t>
              </a:r>
              <a:r>
                <a:rPr lang="en-US" sz="1400" b="0" dirty="0" err="1" smtClean="0">
                  <a:solidFill>
                    <a:srgbClr val="C00000"/>
                  </a:solidFill>
                  <a:latin typeface="Courier New" pitchFamily="49" charset="0"/>
                  <a:cs typeface="Courier New" pitchFamily="49" charset="0"/>
                </a:rPr>
                <a:t>int</a:t>
              </a:r>
              <a:r>
                <a:rPr lang="en-US" sz="1400" b="0" dirty="0" smtClean="0">
                  <a:solidFill>
                    <a:srgbClr val="C00000"/>
                  </a:solidFill>
                  <a:latin typeface="Courier New" pitchFamily="49" charset="0"/>
                  <a:cs typeface="Courier New" pitchFamily="49" charset="0"/>
                </a:rPr>
                <a:t> </a:t>
              </a:r>
              <a:r>
                <a:rPr lang="en-US" sz="1400" b="0" dirty="0" smtClean="0">
                  <a:latin typeface="Courier New" pitchFamily="49" charset="0"/>
                  <a:cs typeface="Courier New" pitchFamily="49" charset="0"/>
                </a:rPr>
                <a:t>authenticate (</a:t>
              </a:r>
              <a:r>
                <a:rPr lang="en-US" sz="1400" b="0" dirty="0" err="1" smtClean="0">
                  <a:latin typeface="Courier New" pitchFamily="49" charset="0"/>
                  <a:cs typeface="Courier New" pitchFamily="49" charset="0"/>
                </a:rPr>
                <a:t>HttpSession</a:t>
              </a:r>
              <a:r>
                <a:rPr lang="en-US" sz="1400" b="0" dirty="0" smtClean="0">
                  <a:latin typeface="Courier New" pitchFamily="49" charset="0"/>
                  <a:cs typeface="Courier New" pitchFamily="49" charset="0"/>
                </a:rPr>
                <a:t> session)</a:t>
              </a:r>
            </a:p>
            <a:p>
              <a:pPr marL="0" indent="0" algn="l">
                <a:lnSpc>
                  <a:spcPct val="100000"/>
                </a:lnSpc>
                <a:spcAft>
                  <a:spcPts val="0"/>
                </a:spcAft>
                <a:buNone/>
              </a:pPr>
              <a:r>
                <a:rPr kumimoji="0" lang="en-US" sz="1400" b="0" i="0" u="none" strike="noStrike" cap="none" normalizeH="0" baseline="0" dirty="0" smtClean="0">
                  <a:ln>
                    <a:noFill/>
                  </a:ln>
                  <a:effectLst/>
                  <a:latin typeface="Courier New" pitchFamily="49" charset="0"/>
                  <a:cs typeface="Courier New" pitchFamily="49" charset="0"/>
                </a:rPr>
                <a:t> 2    {</a:t>
              </a:r>
            </a:p>
            <a:p>
              <a:pPr marL="0" indent="0" algn="l">
                <a:lnSpc>
                  <a:spcPct val="100000"/>
                </a:lnSpc>
                <a:spcAft>
                  <a:spcPts val="0"/>
                </a:spcAft>
                <a:buNone/>
              </a:pPr>
              <a:r>
                <a:rPr lang="en-US" sz="1400" b="0" dirty="0" smtClean="0">
                  <a:latin typeface="Courier New" pitchFamily="49" charset="0"/>
                  <a:cs typeface="Courier New" pitchFamily="49" charset="0"/>
                </a:rPr>
                <a:t> 3       </a:t>
              </a:r>
              <a:r>
                <a:rPr lang="en-US" sz="1400" b="0" dirty="0" smtClean="0">
                  <a:solidFill>
                    <a:srgbClr val="C00000"/>
                  </a:solidFill>
                  <a:latin typeface="Courier New" pitchFamily="49" charset="0"/>
                  <a:cs typeface="Courier New" pitchFamily="49" charset="0"/>
                </a:rPr>
                <a:t>string</a:t>
              </a:r>
              <a:r>
                <a:rPr lang="en-US" sz="1400" b="0" dirty="0" smtClean="0">
                  <a:latin typeface="Courier New" pitchFamily="49" charset="0"/>
                  <a:cs typeface="Courier New" pitchFamily="49" charset="0"/>
                </a:rPr>
                <a:t> username = </a:t>
              </a:r>
              <a:r>
                <a:rPr lang="en-US" sz="1400" b="0" dirty="0" err="1" smtClean="0">
                  <a:latin typeface="Courier New" pitchFamily="49" charset="0"/>
                  <a:cs typeface="Courier New" pitchFamily="49" charset="0"/>
                </a:rPr>
                <a:t>GetInput</a:t>
              </a:r>
              <a:r>
                <a:rPr lang="en-US" sz="1400" b="0" dirty="0" smtClean="0">
                  <a:latin typeface="Courier New" pitchFamily="49" charset="0"/>
                  <a:cs typeface="Courier New" pitchFamily="49" charset="0"/>
                </a:rPr>
                <a:t>(</a:t>
              </a:r>
              <a:r>
                <a:rPr lang="en-US" sz="1400" b="0" dirty="0" smtClean="0">
                  <a:solidFill>
                    <a:schemeClr val="tx2"/>
                  </a:solidFill>
                  <a:latin typeface="Courier New" pitchFamily="49" charset="0"/>
                  <a:cs typeface="Courier New" pitchFamily="49" charset="0"/>
                </a:rPr>
                <a:t>"</a:t>
              </a:r>
              <a:r>
                <a:rPr lang="en-US" sz="1400" b="0" dirty="0" smtClean="0">
                  <a:solidFill>
                    <a:srgbClr val="0810B8"/>
                  </a:solidFill>
                  <a:latin typeface="Courier New" pitchFamily="49" charset="0"/>
                  <a:cs typeface="Courier New" pitchFamily="49" charset="0"/>
                </a:rPr>
                <a:t>Enter Username</a:t>
              </a:r>
              <a:r>
                <a:rPr lang="en-US" sz="1400" b="0" dirty="0" smtClean="0">
                  <a:solidFill>
                    <a:schemeClr val="tx2"/>
                  </a:solidFill>
                  <a:latin typeface="Courier New" pitchFamily="49" charset="0"/>
                  <a:cs typeface="Courier New" pitchFamily="49" charset="0"/>
                </a:rPr>
                <a:t>"</a:t>
              </a:r>
              <a:r>
                <a:rPr lang="en-US" sz="1400" b="0" dirty="0" smtClean="0">
                  <a:latin typeface="Courier New" pitchFamily="49" charset="0"/>
                  <a:cs typeface="Courier New" pitchFamily="49" charset="0"/>
                </a:rPr>
                <a:t>);</a:t>
              </a:r>
            </a:p>
            <a:p>
              <a:pPr marL="0" indent="0" algn="l">
                <a:lnSpc>
                  <a:spcPct val="100000"/>
                </a:lnSpc>
                <a:spcAft>
                  <a:spcPts val="0"/>
                </a:spcAft>
                <a:buNone/>
              </a:pPr>
              <a:r>
                <a:rPr lang="en-US" sz="1400" b="0" dirty="0" smtClean="0">
                  <a:latin typeface="Courier New" pitchFamily="49" charset="0"/>
                  <a:cs typeface="Courier New" pitchFamily="49" charset="0"/>
                </a:rPr>
                <a:t> 4       </a:t>
              </a:r>
              <a:r>
                <a:rPr lang="en-US" sz="1400" b="0" dirty="0" smtClean="0">
                  <a:solidFill>
                    <a:srgbClr val="C00000"/>
                  </a:solidFill>
                  <a:latin typeface="Courier New" pitchFamily="49" charset="0"/>
                  <a:cs typeface="Courier New" pitchFamily="49" charset="0"/>
                </a:rPr>
                <a:t>string</a:t>
              </a:r>
              <a:r>
                <a:rPr lang="en-US" sz="1400" b="0" dirty="0" smtClean="0">
                  <a:latin typeface="Courier New" pitchFamily="49" charset="0"/>
                  <a:cs typeface="Courier New" pitchFamily="49" charset="0"/>
                </a:rPr>
                <a:t> password = </a:t>
              </a:r>
              <a:r>
                <a:rPr lang="en-US" sz="1400" b="0" dirty="0" err="1" smtClean="0">
                  <a:latin typeface="Courier New" pitchFamily="49" charset="0"/>
                  <a:cs typeface="Courier New" pitchFamily="49" charset="0"/>
                </a:rPr>
                <a:t>GetInput</a:t>
              </a:r>
              <a:r>
                <a:rPr lang="en-US" sz="1400" b="0" dirty="0" smtClean="0">
                  <a:latin typeface="Courier New" pitchFamily="49" charset="0"/>
                  <a:cs typeface="Courier New" pitchFamily="49" charset="0"/>
                </a:rPr>
                <a:t>(</a:t>
              </a:r>
              <a:r>
                <a:rPr lang="en-US" sz="1400" b="0" dirty="0" smtClean="0">
                  <a:solidFill>
                    <a:schemeClr val="tx2"/>
                  </a:solidFill>
                  <a:latin typeface="Courier New" pitchFamily="49" charset="0"/>
                  <a:cs typeface="Courier New" pitchFamily="49" charset="0"/>
                </a:rPr>
                <a:t>"</a:t>
              </a:r>
              <a:r>
                <a:rPr lang="en-US" sz="1400" b="0" dirty="0" smtClean="0">
                  <a:solidFill>
                    <a:srgbClr val="0810B8"/>
                  </a:solidFill>
                  <a:latin typeface="Courier New" pitchFamily="49" charset="0"/>
                  <a:cs typeface="Courier New" pitchFamily="49" charset="0"/>
                </a:rPr>
                <a:t>Enter Password</a:t>
              </a:r>
              <a:r>
                <a:rPr lang="en-US" sz="1400" b="0" dirty="0" smtClean="0">
                  <a:solidFill>
                    <a:schemeClr val="tx2"/>
                  </a:solidFill>
                  <a:latin typeface="Courier New" pitchFamily="49" charset="0"/>
                  <a:cs typeface="Courier New" pitchFamily="49" charset="0"/>
                </a:rPr>
                <a:t>"</a:t>
              </a:r>
              <a:r>
                <a:rPr lang="en-US" sz="1400" b="0" dirty="0" smtClean="0">
                  <a:latin typeface="Courier New" pitchFamily="49" charset="0"/>
                  <a:cs typeface="Courier New" pitchFamily="49" charset="0"/>
                </a:rPr>
                <a:t>);</a:t>
              </a:r>
              <a:endParaRPr kumimoji="0" lang="en-US" sz="1400" b="0" i="0" u="none" strike="noStrike" cap="none" normalizeH="0" baseline="0" dirty="0" smtClean="0">
                <a:ln>
                  <a:noFill/>
                </a:ln>
                <a:effectLst/>
                <a:latin typeface="Courier New" pitchFamily="49" charset="0"/>
                <a:cs typeface="Courier New" pitchFamily="49" charset="0"/>
              </a:endParaRPr>
            </a:p>
            <a:p>
              <a:pPr marL="0" indent="0" algn="l">
                <a:lnSpc>
                  <a:spcPct val="100000"/>
                </a:lnSpc>
                <a:spcAft>
                  <a:spcPts val="0"/>
                </a:spcAft>
                <a:buNone/>
              </a:pPr>
              <a:r>
                <a:rPr lang="en-US" sz="1400" b="0" dirty="0" smtClean="0">
                  <a:latin typeface="Courier New" pitchFamily="49" charset="0"/>
                  <a:cs typeface="Courier New" pitchFamily="49" charset="0"/>
                </a:rPr>
                <a:t> 5     </a:t>
              </a:r>
            </a:p>
            <a:p>
              <a:pPr marL="0" indent="0" algn="l">
                <a:lnSpc>
                  <a:spcPct val="100000"/>
                </a:lnSpc>
                <a:spcAft>
                  <a:spcPts val="0"/>
                </a:spcAft>
                <a:buNone/>
              </a:pPr>
              <a:r>
                <a:rPr lang="en-US" sz="1400" b="0" dirty="0" smtClean="0">
                  <a:latin typeface="Courier New" pitchFamily="49" charset="0"/>
                  <a:cs typeface="Courier New" pitchFamily="49" charset="0"/>
                </a:rPr>
                <a:t> 6       </a:t>
              </a:r>
              <a:r>
                <a:rPr lang="en-US" sz="1400" b="0" dirty="0" smtClean="0">
                  <a:solidFill>
                    <a:srgbClr val="339933"/>
                  </a:solidFill>
                  <a:latin typeface="Courier New" pitchFamily="49" charset="0"/>
                  <a:cs typeface="Courier New" pitchFamily="49" charset="0"/>
                </a:rPr>
                <a:t>// </a:t>
              </a:r>
              <a:r>
                <a:rPr lang="en-US" sz="1400" b="0" dirty="0">
                  <a:solidFill>
                    <a:srgbClr val="339933"/>
                  </a:solidFill>
                  <a:latin typeface="Courier New" pitchFamily="49" charset="0"/>
                  <a:cs typeface="Courier New" pitchFamily="49" charset="0"/>
                </a:rPr>
                <a:t>Check maximum logins attempts</a:t>
              </a:r>
              <a:br>
                <a:rPr lang="en-US" sz="1400" b="0" dirty="0">
                  <a:solidFill>
                    <a:srgbClr val="339933"/>
                  </a:solidFill>
                  <a:latin typeface="Courier New" pitchFamily="49" charset="0"/>
                  <a:cs typeface="Courier New" pitchFamily="49" charset="0"/>
                </a:rPr>
              </a:br>
              <a:r>
                <a:rPr lang="en-US" sz="1400" b="0" dirty="0" smtClean="0">
                  <a:solidFill>
                    <a:srgbClr val="339933"/>
                  </a:solidFill>
                  <a:latin typeface="Courier New" pitchFamily="49" charset="0"/>
                  <a:cs typeface="Courier New" pitchFamily="49" charset="0"/>
                </a:rPr>
                <a:t> </a:t>
              </a:r>
              <a:r>
                <a:rPr lang="en-US" sz="1400" b="0" dirty="0" smtClean="0">
                  <a:latin typeface="Courier New" pitchFamily="49" charset="0"/>
                  <a:cs typeface="Courier New" pitchFamily="49" charset="0"/>
                </a:rPr>
                <a:t>7       </a:t>
              </a:r>
              <a:r>
                <a:rPr lang="en-US" sz="1400" b="0" dirty="0" smtClean="0">
                  <a:solidFill>
                    <a:srgbClr val="C00000"/>
                  </a:solidFill>
                  <a:latin typeface="Courier New" pitchFamily="49" charset="0"/>
                  <a:cs typeface="Courier New" pitchFamily="49" charset="0"/>
                </a:rPr>
                <a:t>if</a:t>
              </a:r>
              <a:r>
                <a:rPr lang="en-US" sz="1400" b="0" dirty="0" smtClean="0">
                  <a:latin typeface="Courier New" pitchFamily="49" charset="0"/>
                  <a:cs typeface="Courier New" pitchFamily="49" charset="0"/>
                </a:rPr>
                <a:t> (</a:t>
              </a:r>
              <a:r>
                <a:rPr lang="en-US" sz="1400" b="0" dirty="0" err="1">
                  <a:latin typeface="Courier New" pitchFamily="49" charset="0"/>
                  <a:cs typeface="Courier New" pitchFamily="49" charset="0"/>
                </a:rPr>
                <a:t>session.getValue</a:t>
              </a:r>
              <a:r>
                <a:rPr lang="en-US" sz="1400" b="0" dirty="0">
                  <a:latin typeface="Courier New" pitchFamily="49" charset="0"/>
                  <a:cs typeface="Courier New" pitchFamily="49" charset="0"/>
                </a:rPr>
                <a:t>(</a:t>
              </a:r>
              <a:r>
                <a:rPr lang="en-US" sz="1400" b="0" dirty="0">
                  <a:solidFill>
                    <a:schemeClr val="tx2"/>
                  </a:solidFill>
                  <a:latin typeface="Courier New" pitchFamily="49" charset="0"/>
                  <a:cs typeface="Courier New" pitchFamily="49" charset="0"/>
                </a:rPr>
                <a:t>"</a:t>
              </a:r>
              <a:r>
                <a:rPr lang="en-US" sz="1400" b="0" dirty="0" err="1">
                  <a:solidFill>
                    <a:srgbClr val="0810B8"/>
                  </a:solidFill>
                  <a:latin typeface="Courier New" pitchFamily="49" charset="0"/>
                  <a:cs typeface="Courier New" pitchFamily="49" charset="0"/>
                </a:rPr>
                <a:t>loginAttempts</a:t>
              </a:r>
              <a:r>
                <a:rPr lang="en-US" sz="1400" b="0" dirty="0">
                  <a:solidFill>
                    <a:schemeClr val="tx2"/>
                  </a:solidFill>
                  <a:latin typeface="Courier New" pitchFamily="49" charset="0"/>
                  <a:cs typeface="Courier New" pitchFamily="49" charset="0"/>
                </a:rPr>
                <a:t>"</a:t>
              </a:r>
              <a:r>
                <a:rPr lang="en-US" sz="1400" b="0" dirty="0">
                  <a:latin typeface="Courier New" pitchFamily="49" charset="0"/>
                  <a:cs typeface="Courier New" pitchFamily="49" charset="0"/>
                </a:rPr>
                <a:t>)</a:t>
              </a:r>
              <a:r>
                <a:rPr lang="en-US" sz="1400" b="0" dirty="0" smtClean="0">
                  <a:latin typeface="Courier New" pitchFamily="49" charset="0"/>
                  <a:cs typeface="Courier New" pitchFamily="49" charset="0"/>
                </a:rPr>
                <a:t> </a:t>
              </a:r>
              <a:r>
                <a:rPr lang="en-US" sz="1400" b="0" dirty="0">
                  <a:latin typeface="Courier New" pitchFamily="49" charset="0"/>
                  <a:cs typeface="Courier New" pitchFamily="49" charset="0"/>
                </a:rPr>
                <a:t>&gt; MAX_LOGIN_ATTEMPTS</a:t>
              </a:r>
              <a:r>
                <a:rPr lang="en-US" sz="1400" b="0" dirty="0" smtClean="0">
                  <a:latin typeface="Courier New" pitchFamily="49" charset="0"/>
                  <a:cs typeface="Courier New" pitchFamily="49" charset="0"/>
                </a:rPr>
                <a:t>)</a:t>
              </a:r>
            </a:p>
            <a:p>
              <a:pPr marL="0" indent="0" algn="l">
                <a:lnSpc>
                  <a:spcPct val="100000"/>
                </a:lnSpc>
                <a:spcAft>
                  <a:spcPts val="0"/>
                </a:spcAft>
                <a:buNone/>
              </a:pPr>
              <a:r>
                <a:rPr lang="en-US" sz="1400" b="0" dirty="0" smtClean="0">
                  <a:latin typeface="Courier New" pitchFamily="49" charset="0"/>
                  <a:cs typeface="Courier New" pitchFamily="49" charset="0"/>
                </a:rPr>
                <a:t> 8       {</a:t>
              </a:r>
              <a:r>
                <a:rPr lang="en-US" sz="1400" b="0" dirty="0">
                  <a:latin typeface="Courier New" pitchFamily="49" charset="0"/>
                  <a:cs typeface="Courier New" pitchFamily="49" charset="0"/>
                </a:rPr>
                <a:t/>
              </a:r>
              <a:br>
                <a:rPr lang="en-US" sz="1400" b="0" dirty="0">
                  <a:latin typeface="Courier New" pitchFamily="49" charset="0"/>
                  <a:cs typeface="Courier New" pitchFamily="49" charset="0"/>
                </a:rPr>
              </a:br>
              <a:r>
                <a:rPr lang="en-US" sz="1400" b="0" dirty="0" smtClean="0">
                  <a:latin typeface="Courier New" pitchFamily="49" charset="0"/>
                  <a:cs typeface="Courier New" pitchFamily="49" charset="0"/>
                </a:rPr>
                <a:t> 9          </a:t>
              </a:r>
              <a:r>
                <a:rPr lang="en-US" sz="1400" b="0" dirty="0" err="1" smtClean="0">
                  <a:latin typeface="Courier New" pitchFamily="49" charset="0"/>
                  <a:cs typeface="Courier New" pitchFamily="49" charset="0"/>
                </a:rPr>
                <a:t>lockAccount</a:t>
              </a:r>
              <a:r>
                <a:rPr lang="en-US" sz="1400" b="0" dirty="0" smtClean="0">
                  <a:latin typeface="Courier New" pitchFamily="49" charset="0"/>
                  <a:cs typeface="Courier New" pitchFamily="49" charset="0"/>
                </a:rPr>
                <a:t>(username</a:t>
              </a:r>
              <a:r>
                <a:rPr lang="en-US" sz="1400" b="0" dirty="0">
                  <a:latin typeface="Courier New" pitchFamily="49" charset="0"/>
                  <a:cs typeface="Courier New" pitchFamily="49" charset="0"/>
                </a:rPr>
                <a:t>);</a:t>
              </a:r>
              <a:br>
                <a:rPr lang="en-US" sz="1400" b="0" dirty="0">
                  <a:latin typeface="Courier New" pitchFamily="49" charset="0"/>
                  <a:cs typeface="Courier New" pitchFamily="49" charset="0"/>
                </a:rPr>
              </a:br>
              <a:r>
                <a:rPr lang="en-US" sz="1400" b="0" dirty="0" smtClean="0">
                  <a:latin typeface="Courier New" pitchFamily="49" charset="0"/>
                  <a:cs typeface="Courier New" pitchFamily="49" charset="0"/>
                </a:rPr>
                <a:t>10          </a:t>
              </a:r>
              <a:r>
                <a:rPr lang="en-US" sz="1400" b="0" dirty="0" smtClean="0">
                  <a:solidFill>
                    <a:srgbClr val="C00000"/>
                  </a:solidFill>
                  <a:latin typeface="Courier New" pitchFamily="49" charset="0"/>
                  <a:cs typeface="Courier New" pitchFamily="49" charset="0"/>
                </a:rPr>
                <a:t>return</a:t>
              </a:r>
              <a:r>
                <a:rPr lang="en-US" sz="1400" b="0" dirty="0" smtClean="0">
                  <a:latin typeface="Courier New" pitchFamily="49" charset="0"/>
                  <a:cs typeface="Courier New" pitchFamily="49" charset="0"/>
                </a:rPr>
                <a:t>(FAILURE);</a:t>
              </a:r>
              <a:r>
                <a:rPr lang="en-US" sz="1400" b="0" dirty="0">
                  <a:latin typeface="Courier New" pitchFamily="49" charset="0"/>
                  <a:cs typeface="Courier New" pitchFamily="49" charset="0"/>
                </a:rPr>
                <a:t/>
              </a:r>
              <a:br>
                <a:rPr lang="en-US" sz="1400" b="0" dirty="0">
                  <a:latin typeface="Courier New" pitchFamily="49" charset="0"/>
                  <a:cs typeface="Courier New" pitchFamily="49" charset="0"/>
                </a:rPr>
              </a:br>
              <a:r>
                <a:rPr lang="en-US" sz="1400" b="0" dirty="0" smtClean="0">
                  <a:latin typeface="Courier New" pitchFamily="49" charset="0"/>
                  <a:cs typeface="Courier New" pitchFamily="49" charset="0"/>
                </a:rPr>
                <a:t>11       }</a:t>
              </a:r>
            </a:p>
            <a:p>
              <a:pPr marL="0" indent="0" algn="l">
                <a:lnSpc>
                  <a:spcPct val="100000"/>
                </a:lnSpc>
                <a:spcAft>
                  <a:spcPts val="0"/>
                </a:spcAft>
                <a:buNone/>
              </a:pPr>
              <a:r>
                <a:rPr lang="en-US" sz="1400" b="0" dirty="0" smtClean="0">
                  <a:latin typeface="Courier New" pitchFamily="49" charset="0"/>
                  <a:cs typeface="Courier New" pitchFamily="49" charset="0"/>
                </a:rPr>
                <a:t>12</a:t>
              </a:r>
            </a:p>
            <a:p>
              <a:pPr marL="0" indent="0" algn="l">
                <a:lnSpc>
                  <a:spcPct val="100000"/>
                </a:lnSpc>
                <a:spcAft>
                  <a:spcPts val="0"/>
                </a:spcAft>
                <a:buNone/>
              </a:pPr>
              <a:r>
                <a:rPr lang="en-US" sz="1400" b="0" dirty="0" smtClean="0">
                  <a:latin typeface="Courier New" pitchFamily="49" charset="0"/>
                  <a:cs typeface="Courier New" pitchFamily="49" charset="0"/>
                </a:rPr>
                <a:t>13       </a:t>
              </a:r>
              <a:r>
                <a:rPr lang="en-US" sz="1400" b="0" dirty="0" smtClean="0">
                  <a:solidFill>
                    <a:srgbClr val="C00000"/>
                  </a:solidFill>
                  <a:latin typeface="Courier New" pitchFamily="49" charset="0"/>
                  <a:cs typeface="Courier New" pitchFamily="49" charset="0"/>
                </a:rPr>
                <a:t>if</a:t>
              </a:r>
              <a:r>
                <a:rPr lang="en-US" sz="1400" b="0" dirty="0" smtClean="0">
                  <a:latin typeface="Courier New" pitchFamily="49" charset="0"/>
                  <a:cs typeface="Courier New" pitchFamily="49" charset="0"/>
                </a:rPr>
                <a:t> (</a:t>
              </a:r>
              <a:r>
                <a:rPr lang="en-US" sz="1400" b="0" dirty="0" err="1" smtClean="0">
                  <a:latin typeface="Courier New" pitchFamily="49" charset="0"/>
                  <a:cs typeface="Courier New" pitchFamily="49" charset="0"/>
                </a:rPr>
                <a:t>ValidUser</a:t>
              </a:r>
              <a:r>
                <a:rPr lang="en-US" sz="1400" b="0" dirty="0" smtClean="0">
                  <a:latin typeface="Courier New" pitchFamily="49" charset="0"/>
                  <a:cs typeface="Courier New" pitchFamily="49" charset="0"/>
                </a:rPr>
                <a:t>(username</a:t>
              </a:r>
              <a:r>
                <a:rPr lang="en-US" sz="1400" b="0" dirty="0">
                  <a:latin typeface="Courier New" pitchFamily="49" charset="0"/>
                  <a:cs typeface="Courier New" pitchFamily="49" charset="0"/>
                </a:rPr>
                <a:t>, password) </a:t>
              </a:r>
              <a:r>
                <a:rPr lang="en-US" sz="1400" b="0" dirty="0" smtClean="0">
                  <a:latin typeface="Courier New" pitchFamily="49" charset="0"/>
                  <a:cs typeface="Courier New" pitchFamily="49" charset="0"/>
                </a:rPr>
                <a:t>== SUCCESS)</a:t>
              </a:r>
            </a:p>
            <a:p>
              <a:pPr marL="0" indent="0" algn="l">
                <a:lnSpc>
                  <a:spcPct val="100000"/>
                </a:lnSpc>
                <a:spcAft>
                  <a:spcPts val="0"/>
                </a:spcAft>
                <a:buNone/>
              </a:pPr>
              <a:r>
                <a:rPr lang="en-US" sz="1400" b="0" dirty="0" smtClean="0">
                  <a:latin typeface="Courier New" pitchFamily="49" charset="0"/>
                  <a:cs typeface="Courier New" pitchFamily="49" charset="0"/>
                </a:rPr>
                <a:t>14       {</a:t>
              </a:r>
            </a:p>
            <a:p>
              <a:pPr marL="0" indent="0" algn="l">
                <a:lnSpc>
                  <a:spcPct val="100000"/>
                </a:lnSpc>
                <a:spcAft>
                  <a:spcPts val="0"/>
                </a:spcAft>
                <a:buNone/>
              </a:pPr>
              <a:r>
                <a:rPr lang="en-US" sz="1400" b="0" dirty="0" smtClean="0">
                  <a:latin typeface="Courier New" pitchFamily="49" charset="0"/>
                  <a:cs typeface="Courier New" pitchFamily="49" charset="0"/>
                </a:rPr>
                <a:t>15          </a:t>
              </a:r>
              <a:r>
                <a:rPr lang="en-US" sz="1400" b="0" dirty="0" err="1" smtClean="0">
                  <a:latin typeface="Courier New" pitchFamily="49" charset="0"/>
                  <a:cs typeface="Courier New" pitchFamily="49" charset="0"/>
                </a:rPr>
                <a:t>session.putValue</a:t>
              </a:r>
              <a:r>
                <a:rPr lang="en-US" sz="1400" b="0" dirty="0" smtClean="0">
                  <a:latin typeface="Courier New" pitchFamily="49" charset="0"/>
                  <a:cs typeface="Courier New" pitchFamily="49" charset="0"/>
                </a:rPr>
                <a:t>(</a:t>
              </a:r>
              <a:r>
                <a:rPr lang="en-US" sz="1400" b="0" dirty="0" smtClean="0">
                  <a:solidFill>
                    <a:schemeClr val="tx2"/>
                  </a:solidFill>
                  <a:latin typeface="Courier New" pitchFamily="49" charset="0"/>
                  <a:cs typeface="Courier New" pitchFamily="49" charset="0"/>
                </a:rPr>
                <a:t>"</a:t>
              </a:r>
              <a:r>
                <a:rPr lang="en-US" sz="1400" b="0" dirty="0" smtClean="0">
                  <a:solidFill>
                    <a:srgbClr val="0810B8"/>
                  </a:solidFill>
                  <a:latin typeface="Courier New" pitchFamily="49" charset="0"/>
                  <a:cs typeface="Courier New" pitchFamily="49" charset="0"/>
                </a:rPr>
                <a:t>login</a:t>
              </a:r>
              <a:r>
                <a:rPr lang="en-US" sz="1400" b="0" dirty="0" smtClean="0">
                  <a:solidFill>
                    <a:schemeClr val="tx2"/>
                  </a:solidFill>
                  <a:latin typeface="Courier New" pitchFamily="49" charset="0"/>
                  <a:cs typeface="Courier New" pitchFamily="49" charset="0"/>
                </a:rPr>
                <a:t>"</a:t>
              </a:r>
              <a:r>
                <a:rPr lang="en-US" sz="1400" b="0" dirty="0" smtClean="0">
                  <a:latin typeface="Courier New" pitchFamily="49" charset="0"/>
                  <a:cs typeface="Courier New" pitchFamily="49" charset="0"/>
                </a:rPr>
                <a:t>, TRUE);</a:t>
              </a:r>
            </a:p>
            <a:p>
              <a:pPr marL="0" indent="0" algn="l">
                <a:lnSpc>
                  <a:spcPct val="100000"/>
                </a:lnSpc>
                <a:spcAft>
                  <a:spcPts val="0"/>
                </a:spcAft>
                <a:buNone/>
              </a:pPr>
              <a:r>
                <a:rPr lang="en-US" sz="1400" b="0" dirty="0" smtClean="0">
                  <a:latin typeface="Courier New" pitchFamily="49" charset="0"/>
                  <a:cs typeface="Courier New" pitchFamily="49" charset="0"/>
                </a:rPr>
                <a:t>16          </a:t>
              </a:r>
              <a:r>
                <a:rPr lang="en-US" sz="1400" b="0" dirty="0" smtClean="0">
                  <a:solidFill>
                    <a:srgbClr val="C00000"/>
                  </a:solidFill>
                  <a:latin typeface="Courier New" pitchFamily="49" charset="0"/>
                  <a:cs typeface="Courier New" pitchFamily="49" charset="0"/>
                </a:rPr>
                <a:t>return</a:t>
              </a:r>
              <a:r>
                <a:rPr lang="en-US" sz="1400" b="0" dirty="0" smtClean="0">
                  <a:latin typeface="Courier New" pitchFamily="49" charset="0"/>
                  <a:cs typeface="Courier New" pitchFamily="49" charset="0"/>
                </a:rPr>
                <a:t>(SUCCESS);</a:t>
              </a:r>
            </a:p>
            <a:p>
              <a:pPr marL="0" indent="0" algn="l">
                <a:lnSpc>
                  <a:spcPct val="100000"/>
                </a:lnSpc>
                <a:spcAft>
                  <a:spcPts val="0"/>
                </a:spcAft>
                <a:buNone/>
              </a:pPr>
              <a:r>
                <a:rPr lang="en-US" sz="1400" b="0" dirty="0" smtClean="0">
                  <a:latin typeface="Courier New" pitchFamily="49" charset="0"/>
                  <a:cs typeface="Courier New" pitchFamily="49" charset="0"/>
                </a:rPr>
                <a:t>17       }</a:t>
              </a:r>
            </a:p>
            <a:p>
              <a:pPr marL="0" indent="0" algn="l">
                <a:lnSpc>
                  <a:spcPct val="100000"/>
                </a:lnSpc>
                <a:spcAft>
                  <a:spcPts val="0"/>
                </a:spcAft>
                <a:buNone/>
              </a:pPr>
              <a:r>
                <a:rPr lang="en-US" sz="1400" b="0" dirty="0" smtClean="0">
                  <a:latin typeface="Courier New" pitchFamily="49" charset="0"/>
                  <a:cs typeface="Courier New" pitchFamily="49" charset="0"/>
                </a:rPr>
                <a:t>18       </a:t>
              </a:r>
              <a:r>
                <a:rPr lang="en-US" sz="1400" b="0" dirty="0" smtClean="0">
                  <a:solidFill>
                    <a:srgbClr val="C00000"/>
                  </a:solidFill>
                  <a:latin typeface="Courier New" pitchFamily="49" charset="0"/>
                  <a:cs typeface="Courier New" pitchFamily="49" charset="0"/>
                </a:rPr>
                <a:t>else</a:t>
              </a:r>
              <a:r>
                <a:rPr lang="en-US" sz="1400" b="0" dirty="0" smtClean="0">
                  <a:latin typeface="Courier New" pitchFamily="49" charset="0"/>
                  <a:cs typeface="Courier New" pitchFamily="49" charset="0"/>
                </a:rPr>
                <a:t> </a:t>
              </a:r>
              <a:r>
                <a:rPr lang="en-US" sz="1400" b="0" dirty="0" smtClean="0">
                  <a:solidFill>
                    <a:srgbClr val="C00000"/>
                  </a:solidFill>
                  <a:latin typeface="Courier New" pitchFamily="49" charset="0"/>
                  <a:cs typeface="Courier New" pitchFamily="49" charset="0"/>
                </a:rPr>
                <a:t>return</a:t>
              </a:r>
              <a:r>
                <a:rPr lang="en-US" sz="1400" b="0" dirty="0" smtClean="0">
                  <a:latin typeface="Courier New" pitchFamily="49" charset="0"/>
                  <a:cs typeface="Courier New" pitchFamily="49" charset="0"/>
                </a:rPr>
                <a:t>(FAILURE);</a:t>
              </a:r>
            </a:p>
            <a:p>
              <a:pPr marL="0" indent="0" algn="l">
                <a:lnSpc>
                  <a:spcPct val="100000"/>
                </a:lnSpc>
                <a:spcAft>
                  <a:spcPts val="0"/>
                </a:spcAft>
                <a:buNone/>
              </a:pPr>
              <a:r>
                <a:rPr lang="en-US" sz="1400" b="0" dirty="0" smtClean="0">
                  <a:latin typeface="Courier New" pitchFamily="49" charset="0"/>
                  <a:cs typeface="Courier New" pitchFamily="49" charset="0"/>
                </a:rPr>
                <a:t>19    </a:t>
              </a:r>
              <a:r>
                <a:rPr kumimoji="0" lang="en-US" sz="1400" b="0" i="0" u="none" strike="noStrike" cap="none" normalizeH="0" dirty="0" smtClean="0">
                  <a:ln>
                    <a:noFill/>
                  </a:ln>
                  <a:effectLst/>
                  <a:latin typeface="Courier New" pitchFamily="49" charset="0"/>
                  <a:cs typeface="Courier New" pitchFamily="49" charset="0"/>
                </a:rPr>
                <a:t>}</a:t>
              </a:r>
              <a:endParaRPr kumimoji="0" lang="en-US" sz="1400" b="1" i="0" u="none" strike="noStrike" cap="none" normalizeH="0" baseline="0" dirty="0" smtClean="0">
                <a:ln>
                  <a:noFill/>
                </a:ln>
                <a:effectLst/>
              </a:endParaRPr>
            </a:p>
          </p:txBody>
        </p:sp>
        <p:cxnSp>
          <p:nvCxnSpPr>
            <p:cNvPr id="8" name="Straight Connector 8"/>
            <p:cNvCxnSpPr/>
            <p:nvPr/>
          </p:nvCxnSpPr>
          <p:spPr bwMode="auto">
            <a:xfrm rot="5400000">
              <a:off x="441335"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9" name="TextBox 8"/>
          <p:cNvSpPr txBox="1"/>
          <p:nvPr/>
        </p:nvSpPr>
        <p:spPr>
          <a:xfrm>
            <a:off x="133350" y="5098747"/>
            <a:ext cx="8153400" cy="1189375"/>
          </a:xfrm>
          <a:prstGeom prst="rect">
            <a:avLst/>
          </a:prstGeom>
          <a:noFill/>
        </p:spPr>
        <p:txBody>
          <a:bodyPr wrap="square" rtlCol="0">
            <a:noAutofit/>
          </a:bodyPr>
          <a:lstStyle/>
          <a:p>
            <a:pPr algn="l">
              <a:lnSpc>
                <a:spcPct val="100000"/>
              </a:lnSpc>
              <a:spcAft>
                <a:spcPts val="0"/>
              </a:spcAft>
            </a:pPr>
            <a:r>
              <a:rPr lang="en-US" sz="1200" b="0" dirty="0"/>
              <a:t>In order to </a:t>
            </a:r>
            <a:r>
              <a:rPr lang="en-US" sz="1200" b="0" dirty="0" smtClean="0"/>
              <a:t>exploit </a:t>
            </a:r>
            <a:r>
              <a:rPr lang="en-US" sz="1200" b="0" dirty="0"/>
              <a:t>the code above, an attacker could first create a session </a:t>
            </a:r>
            <a:r>
              <a:rPr lang="en-US" sz="1200" b="0" dirty="0" smtClean="0"/>
              <a:t>(by visiting the login page of </a:t>
            </a:r>
            <a:r>
              <a:rPr lang="en-US" sz="1200" b="0" dirty="0"/>
              <a:t>the application) from a public terminal, record the session identifier assigned by the application, and </a:t>
            </a:r>
            <a:r>
              <a:rPr lang="en-US" sz="1200" b="0" dirty="0" smtClean="0"/>
              <a:t>then leave the login page open. </a:t>
            </a:r>
            <a:r>
              <a:rPr lang="en-US" sz="1200" b="0" dirty="0"/>
              <a:t>Next, a victim sits down at the same public terminal, notices the browser open to the login page of the site, and enters credentials to authenticate against the application. The code responsible for authenticating the victim continues to use the pre-existing session identifier, now the attacker simply uses the session identifier recorded earlier to access the victim's active session, providing nearly unrestricted access to the victim's account for the lifetime of the session.</a:t>
            </a:r>
          </a:p>
        </p:txBody>
      </p:sp>
    </p:spTree>
    <p:extLst>
      <p:ext uri="{BB962C8B-B14F-4D97-AF65-F5344CB8AC3E}">
        <p14:creationId xmlns:p14="http://schemas.microsoft.com/office/powerpoint/2010/main" val="1157863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10373"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latin typeface="Arial" panose="020B0604020202020204" pitchFamily="34" charset="0"/>
                <a:cs typeface="Arial" panose="020B0604020202020204" pitchFamily="34" charset="0"/>
              </a:rPr>
              <a:t>Secure Coding …</a:t>
            </a:r>
            <a:endParaRPr lang="en-US" sz="3200" dirty="0">
              <a:latin typeface="Arial" panose="020B0604020202020204" pitchFamily="34" charset="0"/>
              <a:cs typeface="Arial" panose="020B0604020202020204" pitchFamily="34" charset="0"/>
            </a:endParaRPr>
          </a:p>
        </p:txBody>
      </p:sp>
      <p:grpSp>
        <p:nvGrpSpPr>
          <p:cNvPr id="7" name="Group 6"/>
          <p:cNvGrpSpPr/>
          <p:nvPr/>
        </p:nvGrpSpPr>
        <p:grpSpPr>
          <a:xfrm>
            <a:off x="133350" y="817447"/>
            <a:ext cx="8153400" cy="5486400"/>
            <a:chOff x="685800" y="609600"/>
            <a:chExt cx="8153400" cy="1905000"/>
          </a:xfrm>
        </p:grpSpPr>
        <p:sp>
          <p:nvSpPr>
            <p:cNvPr id="8" name="Rounded Rectangle 7"/>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sz="1400" b="0" dirty="0" smtClean="0">
                  <a:latin typeface="Courier New" pitchFamily="49" charset="0"/>
                  <a:cs typeface="Courier New" pitchFamily="49" charset="0"/>
                </a:rPr>
                <a:t>   1</a:t>
              </a:r>
              <a:r>
                <a:rPr lang="en-US" sz="1400" b="0" dirty="0" smtClean="0">
                  <a:solidFill>
                    <a:schemeClr val="accent2">
                      <a:lumMod val="75000"/>
                    </a:schemeClr>
                  </a:solidFill>
                  <a:latin typeface="Courier New" pitchFamily="49" charset="0"/>
                  <a:cs typeface="Courier New" pitchFamily="49" charset="0"/>
                </a:rPr>
                <a:t>    </a:t>
              </a:r>
              <a:r>
                <a:rPr lang="en-US" sz="1400" b="0" dirty="0" smtClean="0">
                  <a:solidFill>
                    <a:srgbClr val="C00000"/>
                  </a:solidFill>
                  <a:latin typeface="Courier New" pitchFamily="49" charset="0"/>
                  <a:cs typeface="Courier New" pitchFamily="49" charset="0"/>
                </a:rPr>
                <a:t>public </a:t>
              </a:r>
              <a:r>
                <a:rPr lang="en-US" sz="1400" b="0" dirty="0" err="1" smtClean="0">
                  <a:solidFill>
                    <a:srgbClr val="C00000"/>
                  </a:solidFill>
                  <a:latin typeface="Courier New" pitchFamily="49" charset="0"/>
                  <a:cs typeface="Courier New" pitchFamily="49" charset="0"/>
                </a:rPr>
                <a:t>int</a:t>
              </a:r>
              <a:r>
                <a:rPr lang="en-US" sz="1400" b="0" dirty="0" smtClean="0">
                  <a:solidFill>
                    <a:srgbClr val="C00000"/>
                  </a:solidFill>
                  <a:latin typeface="Courier New" pitchFamily="49" charset="0"/>
                  <a:cs typeface="Courier New" pitchFamily="49" charset="0"/>
                </a:rPr>
                <a:t> </a:t>
              </a:r>
              <a:r>
                <a:rPr lang="en-US" sz="1400" b="0" dirty="0" smtClean="0">
                  <a:latin typeface="Courier New" pitchFamily="49" charset="0"/>
                  <a:cs typeface="Courier New" pitchFamily="49" charset="0"/>
                </a:rPr>
                <a:t>authenticate (</a:t>
              </a:r>
              <a:r>
                <a:rPr lang="en-US" sz="1400" b="0" dirty="0" err="1" smtClean="0">
                  <a:latin typeface="Courier New" pitchFamily="49" charset="0"/>
                  <a:cs typeface="Courier New" pitchFamily="49" charset="0"/>
                </a:rPr>
                <a:t>HttpSession</a:t>
              </a:r>
              <a:r>
                <a:rPr lang="en-US" sz="1400" b="0" dirty="0" smtClean="0">
                  <a:latin typeface="Courier New" pitchFamily="49" charset="0"/>
                  <a:cs typeface="Courier New" pitchFamily="49" charset="0"/>
                </a:rPr>
                <a:t> session)</a:t>
              </a:r>
            </a:p>
            <a:p>
              <a:pPr marL="0" indent="0" algn="l">
                <a:lnSpc>
                  <a:spcPct val="100000"/>
                </a:lnSpc>
                <a:spcAft>
                  <a:spcPts val="0"/>
                </a:spcAft>
                <a:buNone/>
              </a:pPr>
              <a:r>
                <a:rPr kumimoji="0" lang="en-US" sz="1400" b="0" i="0" u="none" strike="noStrike" cap="none" normalizeH="0" baseline="0" dirty="0" smtClean="0">
                  <a:ln>
                    <a:noFill/>
                  </a:ln>
                  <a:effectLst/>
                  <a:latin typeface="Courier New" pitchFamily="49" charset="0"/>
                  <a:cs typeface="Courier New" pitchFamily="49" charset="0"/>
                </a:rPr>
                <a:t>   2    {</a:t>
              </a:r>
            </a:p>
            <a:p>
              <a:pPr marL="0" indent="0" algn="l">
                <a:lnSpc>
                  <a:spcPct val="100000"/>
                </a:lnSpc>
                <a:spcAft>
                  <a:spcPts val="0"/>
                </a:spcAft>
                <a:buNone/>
              </a:pPr>
              <a:r>
                <a:rPr lang="en-US" sz="1400" b="0" dirty="0" smtClean="0">
                  <a:latin typeface="Courier New" pitchFamily="49" charset="0"/>
                  <a:cs typeface="Courier New" pitchFamily="49" charset="0"/>
                </a:rPr>
                <a:t>   3       </a:t>
              </a:r>
              <a:r>
                <a:rPr lang="en-US" sz="1400" b="0" dirty="0" smtClean="0">
                  <a:solidFill>
                    <a:srgbClr val="C00000"/>
                  </a:solidFill>
                  <a:latin typeface="Courier New" pitchFamily="49" charset="0"/>
                  <a:cs typeface="Courier New" pitchFamily="49" charset="0"/>
                </a:rPr>
                <a:t>string</a:t>
              </a:r>
              <a:r>
                <a:rPr lang="en-US" sz="1400" b="0" dirty="0" smtClean="0">
                  <a:latin typeface="Courier New" pitchFamily="49" charset="0"/>
                  <a:cs typeface="Courier New" pitchFamily="49" charset="0"/>
                </a:rPr>
                <a:t> username = </a:t>
              </a:r>
              <a:r>
                <a:rPr lang="en-US" sz="1400" b="0" dirty="0" err="1" smtClean="0">
                  <a:latin typeface="Courier New" pitchFamily="49" charset="0"/>
                  <a:cs typeface="Courier New" pitchFamily="49" charset="0"/>
                </a:rPr>
                <a:t>GetInput</a:t>
              </a:r>
              <a:r>
                <a:rPr lang="en-US" sz="1400" b="0" dirty="0" smtClean="0">
                  <a:latin typeface="Courier New" pitchFamily="49" charset="0"/>
                  <a:cs typeface="Courier New" pitchFamily="49" charset="0"/>
                </a:rPr>
                <a:t>(</a:t>
              </a:r>
              <a:r>
                <a:rPr lang="en-US" sz="1400" b="0" dirty="0" smtClean="0">
                  <a:solidFill>
                    <a:schemeClr val="tx2"/>
                  </a:solidFill>
                  <a:latin typeface="Courier New" pitchFamily="49" charset="0"/>
                  <a:cs typeface="Courier New" pitchFamily="49" charset="0"/>
                </a:rPr>
                <a:t>"</a:t>
              </a:r>
              <a:r>
                <a:rPr lang="en-US" sz="1400" b="0" dirty="0" smtClean="0">
                  <a:solidFill>
                    <a:srgbClr val="0810B8"/>
                  </a:solidFill>
                  <a:latin typeface="Courier New" pitchFamily="49" charset="0"/>
                  <a:cs typeface="Courier New" pitchFamily="49" charset="0"/>
                </a:rPr>
                <a:t>Enter Username</a:t>
              </a:r>
              <a:r>
                <a:rPr lang="en-US" sz="1400" b="0" dirty="0" smtClean="0">
                  <a:solidFill>
                    <a:schemeClr val="tx2"/>
                  </a:solidFill>
                  <a:latin typeface="Courier New" pitchFamily="49" charset="0"/>
                  <a:cs typeface="Courier New" pitchFamily="49" charset="0"/>
                </a:rPr>
                <a:t>"</a:t>
              </a:r>
              <a:r>
                <a:rPr lang="en-US" sz="1400" b="0" dirty="0" smtClean="0">
                  <a:latin typeface="Courier New" pitchFamily="49" charset="0"/>
                  <a:cs typeface="Courier New" pitchFamily="49" charset="0"/>
                </a:rPr>
                <a:t>);</a:t>
              </a:r>
            </a:p>
            <a:p>
              <a:pPr marL="0" indent="0" algn="l">
                <a:lnSpc>
                  <a:spcPct val="100000"/>
                </a:lnSpc>
                <a:spcAft>
                  <a:spcPts val="0"/>
                </a:spcAft>
                <a:buNone/>
              </a:pPr>
              <a:r>
                <a:rPr lang="en-US" sz="1400" b="0" dirty="0" smtClean="0">
                  <a:latin typeface="Courier New" pitchFamily="49" charset="0"/>
                  <a:cs typeface="Courier New" pitchFamily="49" charset="0"/>
                </a:rPr>
                <a:t>   4       </a:t>
              </a:r>
              <a:r>
                <a:rPr lang="en-US" sz="1400" b="0" dirty="0" smtClean="0">
                  <a:solidFill>
                    <a:srgbClr val="C00000"/>
                  </a:solidFill>
                  <a:latin typeface="Courier New" pitchFamily="49" charset="0"/>
                  <a:cs typeface="Courier New" pitchFamily="49" charset="0"/>
                </a:rPr>
                <a:t>string</a:t>
              </a:r>
              <a:r>
                <a:rPr lang="en-US" sz="1400" b="0" dirty="0" smtClean="0">
                  <a:latin typeface="Courier New" pitchFamily="49" charset="0"/>
                  <a:cs typeface="Courier New" pitchFamily="49" charset="0"/>
                </a:rPr>
                <a:t> password = </a:t>
              </a:r>
              <a:r>
                <a:rPr lang="en-US" sz="1400" b="0" dirty="0" err="1" smtClean="0">
                  <a:latin typeface="Courier New" pitchFamily="49" charset="0"/>
                  <a:cs typeface="Courier New" pitchFamily="49" charset="0"/>
                </a:rPr>
                <a:t>GetInput</a:t>
              </a:r>
              <a:r>
                <a:rPr lang="en-US" sz="1400" b="0" dirty="0" smtClean="0">
                  <a:latin typeface="Courier New" pitchFamily="49" charset="0"/>
                  <a:cs typeface="Courier New" pitchFamily="49" charset="0"/>
                </a:rPr>
                <a:t>(</a:t>
              </a:r>
              <a:r>
                <a:rPr lang="en-US" sz="1400" b="0" dirty="0" smtClean="0">
                  <a:solidFill>
                    <a:schemeClr val="tx2"/>
                  </a:solidFill>
                  <a:latin typeface="Courier New" pitchFamily="49" charset="0"/>
                  <a:cs typeface="Courier New" pitchFamily="49" charset="0"/>
                </a:rPr>
                <a:t>"</a:t>
              </a:r>
              <a:r>
                <a:rPr lang="en-US" sz="1400" b="0" dirty="0" smtClean="0">
                  <a:solidFill>
                    <a:srgbClr val="0810B8"/>
                  </a:solidFill>
                  <a:latin typeface="Courier New" pitchFamily="49" charset="0"/>
                  <a:cs typeface="Courier New" pitchFamily="49" charset="0"/>
                </a:rPr>
                <a:t>Enter Password</a:t>
              </a:r>
              <a:r>
                <a:rPr lang="en-US" sz="1400" b="0" dirty="0" smtClean="0">
                  <a:solidFill>
                    <a:schemeClr val="tx2"/>
                  </a:solidFill>
                  <a:latin typeface="Courier New" pitchFamily="49" charset="0"/>
                  <a:cs typeface="Courier New" pitchFamily="49" charset="0"/>
                </a:rPr>
                <a:t>"</a:t>
              </a:r>
              <a:r>
                <a:rPr lang="en-US" sz="1400" b="0" dirty="0" smtClean="0">
                  <a:latin typeface="Courier New" pitchFamily="49" charset="0"/>
                  <a:cs typeface="Courier New" pitchFamily="49" charset="0"/>
                </a:rPr>
                <a:t>);</a:t>
              </a:r>
              <a:endParaRPr kumimoji="0" lang="en-US" sz="1400" b="0" i="0" u="none" strike="noStrike" cap="none" normalizeH="0" baseline="0" dirty="0" smtClean="0">
                <a:ln>
                  <a:noFill/>
                </a:ln>
                <a:effectLst/>
                <a:latin typeface="Courier New" pitchFamily="49" charset="0"/>
                <a:cs typeface="Courier New" pitchFamily="49" charset="0"/>
              </a:endParaRPr>
            </a:p>
            <a:p>
              <a:pPr marL="0" indent="0" algn="l">
                <a:lnSpc>
                  <a:spcPct val="100000"/>
                </a:lnSpc>
                <a:spcAft>
                  <a:spcPts val="0"/>
                </a:spcAft>
                <a:buNone/>
              </a:pPr>
              <a:r>
                <a:rPr lang="en-US" sz="1400" b="0" dirty="0" smtClean="0">
                  <a:latin typeface="Courier New" pitchFamily="49" charset="0"/>
                  <a:cs typeface="Courier New" pitchFamily="49" charset="0"/>
                </a:rPr>
                <a:t>   5     </a:t>
              </a:r>
            </a:p>
            <a:p>
              <a:pPr marL="0" indent="0" algn="l">
                <a:lnSpc>
                  <a:spcPct val="100000"/>
                </a:lnSpc>
                <a:spcAft>
                  <a:spcPts val="0"/>
                </a:spcAft>
                <a:buNone/>
              </a:pPr>
              <a:r>
                <a:rPr lang="en-US" sz="1400" b="0" dirty="0" smtClean="0">
                  <a:latin typeface="Courier New" pitchFamily="49" charset="0"/>
                  <a:cs typeface="Courier New" pitchFamily="49" charset="0"/>
                </a:rPr>
                <a:t>   6       </a:t>
              </a:r>
              <a:r>
                <a:rPr lang="en-US" sz="1400" b="0" dirty="0" smtClean="0">
                  <a:solidFill>
                    <a:srgbClr val="339933"/>
                  </a:solidFill>
                  <a:latin typeface="Courier New" pitchFamily="49" charset="0"/>
                  <a:cs typeface="Courier New" pitchFamily="49" charset="0"/>
                </a:rPr>
                <a:t>// </a:t>
              </a:r>
              <a:r>
                <a:rPr lang="en-US" sz="1400" b="0" dirty="0">
                  <a:solidFill>
                    <a:srgbClr val="339933"/>
                  </a:solidFill>
                  <a:latin typeface="Courier New" pitchFamily="49" charset="0"/>
                  <a:cs typeface="Courier New" pitchFamily="49" charset="0"/>
                </a:rPr>
                <a:t>Check maximum logins attempts</a:t>
              </a:r>
              <a:br>
                <a:rPr lang="en-US" sz="1400" b="0" dirty="0">
                  <a:solidFill>
                    <a:srgbClr val="339933"/>
                  </a:solidFill>
                  <a:latin typeface="Courier New" pitchFamily="49" charset="0"/>
                  <a:cs typeface="Courier New" pitchFamily="49" charset="0"/>
                </a:rPr>
              </a:br>
              <a:r>
                <a:rPr lang="en-US" sz="1400" b="0" dirty="0" smtClean="0">
                  <a:solidFill>
                    <a:srgbClr val="339933"/>
                  </a:solidFill>
                  <a:latin typeface="Courier New" pitchFamily="49" charset="0"/>
                  <a:cs typeface="Courier New" pitchFamily="49" charset="0"/>
                </a:rPr>
                <a:t>   </a:t>
              </a:r>
              <a:r>
                <a:rPr lang="en-US" sz="1400" b="0" dirty="0" smtClean="0">
                  <a:latin typeface="Courier New" pitchFamily="49" charset="0"/>
                  <a:cs typeface="Courier New" pitchFamily="49" charset="0"/>
                </a:rPr>
                <a:t>7       </a:t>
              </a:r>
              <a:r>
                <a:rPr lang="en-US" sz="1400" b="0" dirty="0" smtClean="0">
                  <a:solidFill>
                    <a:srgbClr val="C00000"/>
                  </a:solidFill>
                  <a:latin typeface="Courier New" pitchFamily="49" charset="0"/>
                  <a:cs typeface="Courier New" pitchFamily="49" charset="0"/>
                </a:rPr>
                <a:t>if</a:t>
              </a:r>
              <a:r>
                <a:rPr lang="en-US" sz="1400" b="0" dirty="0" smtClean="0">
                  <a:latin typeface="Courier New" pitchFamily="49" charset="0"/>
                  <a:cs typeface="Courier New" pitchFamily="49" charset="0"/>
                </a:rPr>
                <a:t> (</a:t>
              </a:r>
              <a:r>
                <a:rPr lang="en-US" sz="1400" b="0" dirty="0" err="1">
                  <a:latin typeface="Courier New" pitchFamily="49" charset="0"/>
                  <a:cs typeface="Courier New" pitchFamily="49" charset="0"/>
                </a:rPr>
                <a:t>session.getValue</a:t>
              </a:r>
              <a:r>
                <a:rPr lang="en-US" sz="1400" b="0" dirty="0">
                  <a:latin typeface="Courier New" pitchFamily="49" charset="0"/>
                  <a:cs typeface="Courier New" pitchFamily="49" charset="0"/>
                </a:rPr>
                <a:t>(</a:t>
              </a:r>
              <a:r>
                <a:rPr lang="en-US" sz="1400" b="0" dirty="0">
                  <a:solidFill>
                    <a:schemeClr val="tx2"/>
                  </a:solidFill>
                  <a:latin typeface="Courier New" pitchFamily="49" charset="0"/>
                  <a:cs typeface="Courier New" pitchFamily="49" charset="0"/>
                </a:rPr>
                <a:t>"</a:t>
              </a:r>
              <a:r>
                <a:rPr lang="en-US" sz="1400" b="0" dirty="0" err="1">
                  <a:solidFill>
                    <a:srgbClr val="0810B8"/>
                  </a:solidFill>
                  <a:latin typeface="Courier New" pitchFamily="49" charset="0"/>
                  <a:cs typeface="Courier New" pitchFamily="49" charset="0"/>
                </a:rPr>
                <a:t>loginAttempts</a:t>
              </a:r>
              <a:r>
                <a:rPr lang="en-US" sz="1400" b="0" dirty="0">
                  <a:solidFill>
                    <a:schemeClr val="tx2"/>
                  </a:solidFill>
                  <a:latin typeface="Courier New" pitchFamily="49" charset="0"/>
                  <a:cs typeface="Courier New" pitchFamily="49" charset="0"/>
                </a:rPr>
                <a:t>"</a:t>
              </a:r>
              <a:r>
                <a:rPr lang="en-US" sz="1400" b="0" dirty="0">
                  <a:latin typeface="Courier New" pitchFamily="49" charset="0"/>
                  <a:cs typeface="Courier New" pitchFamily="49" charset="0"/>
                </a:rPr>
                <a:t>)</a:t>
              </a:r>
              <a:r>
                <a:rPr lang="en-US" sz="1400" b="0" dirty="0" smtClean="0">
                  <a:latin typeface="Courier New" pitchFamily="49" charset="0"/>
                  <a:cs typeface="Courier New" pitchFamily="49" charset="0"/>
                </a:rPr>
                <a:t> </a:t>
              </a:r>
              <a:r>
                <a:rPr lang="en-US" sz="1400" b="0" dirty="0">
                  <a:latin typeface="Courier New" pitchFamily="49" charset="0"/>
                  <a:cs typeface="Courier New" pitchFamily="49" charset="0"/>
                </a:rPr>
                <a:t>&gt; MAX_LOGIN_ATTEMPTS</a:t>
              </a:r>
              <a:r>
                <a:rPr lang="en-US" sz="1400" b="0" dirty="0" smtClean="0">
                  <a:latin typeface="Courier New" pitchFamily="49" charset="0"/>
                  <a:cs typeface="Courier New" pitchFamily="49" charset="0"/>
                </a:rPr>
                <a:t>)</a:t>
              </a:r>
            </a:p>
            <a:p>
              <a:pPr marL="0" indent="0" algn="l">
                <a:lnSpc>
                  <a:spcPct val="100000"/>
                </a:lnSpc>
                <a:spcAft>
                  <a:spcPts val="0"/>
                </a:spcAft>
                <a:buNone/>
              </a:pPr>
              <a:r>
                <a:rPr lang="en-US" sz="1400" b="0" dirty="0" smtClean="0">
                  <a:latin typeface="Courier New" pitchFamily="49" charset="0"/>
                  <a:cs typeface="Courier New" pitchFamily="49" charset="0"/>
                </a:rPr>
                <a:t>   8       {</a:t>
              </a:r>
              <a:r>
                <a:rPr lang="en-US" sz="1400" b="0" dirty="0">
                  <a:latin typeface="Courier New" pitchFamily="49" charset="0"/>
                  <a:cs typeface="Courier New" pitchFamily="49" charset="0"/>
                </a:rPr>
                <a:t/>
              </a:r>
              <a:br>
                <a:rPr lang="en-US" sz="1400" b="0" dirty="0">
                  <a:latin typeface="Courier New" pitchFamily="49" charset="0"/>
                  <a:cs typeface="Courier New" pitchFamily="49" charset="0"/>
                </a:rPr>
              </a:br>
              <a:r>
                <a:rPr lang="en-US" sz="1400" b="0" dirty="0" smtClean="0">
                  <a:latin typeface="Courier New" pitchFamily="49" charset="0"/>
                  <a:cs typeface="Courier New" pitchFamily="49" charset="0"/>
                </a:rPr>
                <a:t>   9          </a:t>
              </a:r>
              <a:r>
                <a:rPr lang="en-US" sz="1400" b="0" dirty="0" err="1" smtClean="0">
                  <a:latin typeface="Courier New" pitchFamily="49" charset="0"/>
                  <a:cs typeface="Courier New" pitchFamily="49" charset="0"/>
                </a:rPr>
                <a:t>lockAccount</a:t>
              </a:r>
              <a:r>
                <a:rPr lang="en-US" sz="1400" b="0" dirty="0" smtClean="0">
                  <a:latin typeface="Courier New" pitchFamily="49" charset="0"/>
                  <a:cs typeface="Courier New" pitchFamily="49" charset="0"/>
                </a:rPr>
                <a:t>(username</a:t>
              </a:r>
              <a:r>
                <a:rPr lang="en-US" sz="1400" b="0" dirty="0">
                  <a:latin typeface="Courier New" pitchFamily="49" charset="0"/>
                  <a:cs typeface="Courier New" pitchFamily="49" charset="0"/>
                </a:rPr>
                <a:t>);</a:t>
              </a:r>
              <a:br>
                <a:rPr lang="en-US" sz="1400" b="0" dirty="0">
                  <a:latin typeface="Courier New" pitchFamily="49" charset="0"/>
                  <a:cs typeface="Courier New" pitchFamily="49" charset="0"/>
                </a:rPr>
              </a:br>
              <a:r>
                <a:rPr lang="en-US" sz="1400" b="0" dirty="0" smtClean="0">
                  <a:latin typeface="Courier New" pitchFamily="49" charset="0"/>
                  <a:cs typeface="Courier New" pitchFamily="49" charset="0"/>
                </a:rPr>
                <a:t>  10          </a:t>
              </a:r>
              <a:r>
                <a:rPr lang="en-US" sz="1400" b="0" dirty="0" smtClean="0">
                  <a:solidFill>
                    <a:srgbClr val="C00000"/>
                  </a:solidFill>
                  <a:latin typeface="Courier New" pitchFamily="49" charset="0"/>
                  <a:cs typeface="Courier New" pitchFamily="49" charset="0"/>
                </a:rPr>
                <a:t>return</a:t>
              </a:r>
              <a:r>
                <a:rPr lang="en-US" sz="1400" b="0" dirty="0" smtClean="0">
                  <a:latin typeface="Courier New" pitchFamily="49" charset="0"/>
                  <a:cs typeface="Courier New" pitchFamily="49" charset="0"/>
                </a:rPr>
                <a:t>(FAILURE);</a:t>
              </a:r>
              <a:r>
                <a:rPr lang="en-US" sz="1400" b="0" dirty="0">
                  <a:latin typeface="Courier New" pitchFamily="49" charset="0"/>
                  <a:cs typeface="Courier New" pitchFamily="49" charset="0"/>
                </a:rPr>
                <a:t/>
              </a:r>
              <a:br>
                <a:rPr lang="en-US" sz="1400" b="0" dirty="0">
                  <a:latin typeface="Courier New" pitchFamily="49" charset="0"/>
                  <a:cs typeface="Courier New" pitchFamily="49" charset="0"/>
                </a:rPr>
              </a:br>
              <a:r>
                <a:rPr lang="en-US" sz="1400" b="0" dirty="0" smtClean="0">
                  <a:latin typeface="Courier New" pitchFamily="49" charset="0"/>
                  <a:cs typeface="Courier New" pitchFamily="49" charset="0"/>
                </a:rPr>
                <a:t>  11       }</a:t>
              </a:r>
            </a:p>
            <a:p>
              <a:pPr marL="0" indent="0" algn="l">
                <a:lnSpc>
                  <a:spcPct val="100000"/>
                </a:lnSpc>
                <a:spcAft>
                  <a:spcPts val="0"/>
                </a:spcAft>
                <a:buNone/>
              </a:pPr>
              <a:r>
                <a:rPr lang="en-US" sz="1400" b="0" dirty="0" smtClean="0">
                  <a:latin typeface="Courier New" pitchFamily="49" charset="0"/>
                  <a:cs typeface="Courier New" pitchFamily="49" charset="0"/>
                </a:rPr>
                <a:t>  12</a:t>
              </a:r>
            </a:p>
            <a:p>
              <a:pPr marL="0" indent="0" algn="l">
                <a:lnSpc>
                  <a:spcPct val="100000"/>
                </a:lnSpc>
                <a:spcAft>
                  <a:spcPts val="0"/>
                </a:spcAft>
                <a:buNone/>
              </a:pPr>
              <a:r>
                <a:rPr lang="en-US" sz="1400" b="0" dirty="0" smtClean="0">
                  <a:latin typeface="Courier New" pitchFamily="49" charset="0"/>
                  <a:cs typeface="Courier New" pitchFamily="49" charset="0"/>
                </a:rPr>
                <a:t>  13       </a:t>
              </a:r>
              <a:r>
                <a:rPr lang="en-US" sz="1400" b="0" dirty="0" smtClean="0">
                  <a:solidFill>
                    <a:srgbClr val="C00000"/>
                  </a:solidFill>
                  <a:latin typeface="Courier New" pitchFamily="49" charset="0"/>
                  <a:cs typeface="Courier New" pitchFamily="49" charset="0"/>
                </a:rPr>
                <a:t>if</a:t>
              </a:r>
              <a:r>
                <a:rPr lang="en-US" sz="1400" b="0" dirty="0" smtClean="0">
                  <a:latin typeface="Courier New" pitchFamily="49" charset="0"/>
                  <a:cs typeface="Courier New" pitchFamily="49" charset="0"/>
                </a:rPr>
                <a:t> (</a:t>
              </a:r>
              <a:r>
                <a:rPr lang="en-US" sz="1400" b="0" dirty="0" err="1" smtClean="0">
                  <a:latin typeface="Courier New" pitchFamily="49" charset="0"/>
                  <a:cs typeface="Courier New" pitchFamily="49" charset="0"/>
                </a:rPr>
                <a:t>ValidUser</a:t>
              </a:r>
              <a:r>
                <a:rPr lang="en-US" sz="1400" b="0" dirty="0" smtClean="0">
                  <a:latin typeface="Courier New" pitchFamily="49" charset="0"/>
                  <a:cs typeface="Courier New" pitchFamily="49" charset="0"/>
                </a:rPr>
                <a:t>(username</a:t>
              </a:r>
              <a:r>
                <a:rPr lang="en-US" sz="1400" b="0" dirty="0">
                  <a:latin typeface="Courier New" pitchFamily="49" charset="0"/>
                  <a:cs typeface="Courier New" pitchFamily="49" charset="0"/>
                </a:rPr>
                <a:t>, password) </a:t>
              </a:r>
              <a:r>
                <a:rPr lang="en-US" sz="1400" b="0" dirty="0" smtClean="0">
                  <a:latin typeface="Courier New" pitchFamily="49" charset="0"/>
                  <a:cs typeface="Courier New" pitchFamily="49" charset="0"/>
                </a:rPr>
                <a:t>== SUCCESS)</a:t>
              </a:r>
            </a:p>
            <a:p>
              <a:pPr marL="0" indent="0" algn="l">
                <a:lnSpc>
                  <a:spcPct val="100000"/>
                </a:lnSpc>
                <a:spcAft>
                  <a:spcPts val="0"/>
                </a:spcAft>
                <a:buNone/>
              </a:pPr>
              <a:r>
                <a:rPr lang="en-US" sz="1400" b="0" dirty="0" smtClean="0">
                  <a:latin typeface="Courier New" pitchFamily="49" charset="0"/>
                  <a:cs typeface="Courier New" pitchFamily="49" charset="0"/>
                </a:rPr>
                <a:t>  14       {</a:t>
              </a:r>
            </a:p>
            <a:p>
              <a:pPr marL="0" indent="0" algn="l">
                <a:lnSpc>
                  <a:spcPct val="100000"/>
                </a:lnSpc>
                <a:spcAft>
                  <a:spcPts val="0"/>
                </a:spcAft>
                <a:buNone/>
              </a:pPr>
              <a:r>
                <a:rPr lang="en-US" sz="1400" b="1" dirty="0" smtClean="0">
                  <a:latin typeface="Courier New" pitchFamily="49" charset="0"/>
                  <a:cs typeface="Courier New" pitchFamily="49" charset="0"/>
                </a:rPr>
                <a:t>  15          </a:t>
              </a:r>
              <a:r>
                <a:rPr lang="en-US" sz="1400" b="1" dirty="0" smtClean="0">
                  <a:solidFill>
                    <a:srgbClr val="339933"/>
                  </a:solidFill>
                  <a:latin typeface="Courier New" pitchFamily="49" charset="0"/>
                  <a:cs typeface="Courier New" pitchFamily="49" charset="0"/>
                </a:rPr>
                <a:t>// Kill </a:t>
              </a:r>
              <a:r>
                <a:rPr lang="en-US" sz="1400" b="1" dirty="0">
                  <a:solidFill>
                    <a:srgbClr val="339933"/>
                  </a:solidFill>
                  <a:latin typeface="Courier New" pitchFamily="49" charset="0"/>
                  <a:cs typeface="Courier New" pitchFamily="49" charset="0"/>
                </a:rPr>
                <a:t>the current session </a:t>
              </a:r>
              <a:r>
                <a:rPr lang="en-US" sz="1400" b="1" dirty="0" smtClean="0">
                  <a:solidFill>
                    <a:srgbClr val="339933"/>
                  </a:solidFill>
                  <a:latin typeface="Courier New" pitchFamily="49" charset="0"/>
                  <a:cs typeface="Courier New" pitchFamily="49" charset="0"/>
                </a:rPr>
                <a:t>so </a:t>
              </a:r>
              <a:r>
                <a:rPr lang="en-US" sz="1400" b="1" dirty="0">
                  <a:solidFill>
                    <a:srgbClr val="339933"/>
                  </a:solidFill>
                  <a:latin typeface="Courier New" pitchFamily="49" charset="0"/>
                  <a:cs typeface="Courier New" pitchFamily="49" charset="0"/>
                </a:rPr>
                <a:t>it can no longer be used</a:t>
              </a:r>
              <a:r>
                <a:rPr lang="en-US" sz="1400" b="1" dirty="0">
                  <a:latin typeface="Courier New" pitchFamily="49" charset="0"/>
                  <a:cs typeface="Courier New" pitchFamily="49" charset="0"/>
                </a:rPr>
                <a:t/>
              </a:r>
              <a:br>
                <a:rPr lang="en-US" sz="1400" b="1" dirty="0">
                  <a:latin typeface="Courier New" pitchFamily="49" charset="0"/>
                  <a:cs typeface="Courier New" pitchFamily="49" charset="0"/>
                </a:rPr>
              </a:br>
              <a:r>
                <a:rPr lang="en-US" sz="1400" b="1" dirty="0" smtClean="0">
                  <a:latin typeface="Courier New" pitchFamily="49" charset="0"/>
                  <a:cs typeface="Courier New" pitchFamily="49" charset="0"/>
                </a:rPr>
                <a:t>  16          </a:t>
              </a:r>
              <a:r>
                <a:rPr lang="en-US" sz="1400" b="1" dirty="0" err="1" smtClean="0">
                  <a:latin typeface="Courier New" pitchFamily="49" charset="0"/>
                  <a:cs typeface="Courier New" pitchFamily="49" charset="0"/>
                </a:rPr>
                <a:t>session.invalidate</a:t>
              </a:r>
              <a:r>
                <a:rPr lang="en-US" sz="1400" b="1" dirty="0">
                  <a:latin typeface="Courier New" pitchFamily="49" charset="0"/>
                  <a:cs typeface="Courier New" pitchFamily="49" charset="0"/>
                </a:rPr>
                <a:t>();</a:t>
              </a:r>
              <a:br>
                <a:rPr lang="en-US" sz="1400" b="1" dirty="0">
                  <a:latin typeface="Courier New" pitchFamily="49" charset="0"/>
                  <a:cs typeface="Courier New" pitchFamily="49" charset="0"/>
                </a:rPr>
              </a:br>
              <a:r>
                <a:rPr lang="en-US" sz="1400" b="1" dirty="0" smtClean="0">
                  <a:latin typeface="Courier New" pitchFamily="49" charset="0"/>
                  <a:cs typeface="Courier New" pitchFamily="49" charset="0"/>
                </a:rPr>
                <a:t>  17</a:t>
              </a:r>
              <a:r>
                <a:rPr lang="en-US" sz="1400" b="1" dirty="0">
                  <a:latin typeface="Courier New" pitchFamily="49" charset="0"/>
                  <a:cs typeface="Courier New" pitchFamily="49" charset="0"/>
                </a:rPr>
                <a:t/>
              </a:r>
              <a:br>
                <a:rPr lang="en-US" sz="1400" b="1" dirty="0">
                  <a:latin typeface="Courier New" pitchFamily="49" charset="0"/>
                  <a:cs typeface="Courier New" pitchFamily="49" charset="0"/>
                </a:rPr>
              </a:br>
              <a:r>
                <a:rPr lang="en-US" sz="1400" b="1" dirty="0" smtClean="0">
                  <a:latin typeface="Courier New" pitchFamily="49" charset="0"/>
                  <a:cs typeface="Courier New" pitchFamily="49" charset="0"/>
                </a:rPr>
                <a:t>  18          </a:t>
              </a:r>
              <a:r>
                <a:rPr lang="en-US" sz="1400" b="1" dirty="0" smtClean="0">
                  <a:solidFill>
                    <a:srgbClr val="339933"/>
                  </a:solidFill>
                  <a:latin typeface="Courier New" pitchFamily="49" charset="0"/>
                  <a:cs typeface="Courier New" pitchFamily="49" charset="0"/>
                </a:rPr>
                <a:t>// </a:t>
              </a:r>
              <a:r>
                <a:rPr lang="en-US" sz="1400" b="1" dirty="0">
                  <a:solidFill>
                    <a:srgbClr val="339933"/>
                  </a:solidFill>
                  <a:latin typeface="Courier New" pitchFamily="49" charset="0"/>
                  <a:cs typeface="Courier New" pitchFamily="49" charset="0"/>
                </a:rPr>
                <a:t>Create an entirely new session for the logged in user</a:t>
              </a:r>
              <a:r>
                <a:rPr lang="en-US" sz="1400" b="1" dirty="0">
                  <a:latin typeface="Courier New" pitchFamily="49" charset="0"/>
                  <a:cs typeface="Courier New" pitchFamily="49" charset="0"/>
                </a:rPr>
                <a:t/>
              </a:r>
              <a:br>
                <a:rPr lang="en-US" sz="1400" b="1" dirty="0">
                  <a:latin typeface="Courier New" pitchFamily="49" charset="0"/>
                  <a:cs typeface="Courier New" pitchFamily="49" charset="0"/>
                </a:rPr>
              </a:br>
              <a:r>
                <a:rPr lang="en-US" sz="1400" b="1" dirty="0" smtClean="0">
                  <a:latin typeface="Courier New" pitchFamily="49" charset="0"/>
                  <a:cs typeface="Courier New" pitchFamily="49" charset="0"/>
                </a:rPr>
                <a:t>  19          </a:t>
              </a:r>
              <a:r>
                <a:rPr lang="en-US" sz="1400" b="1" dirty="0" err="1" smtClean="0">
                  <a:latin typeface="Courier New" pitchFamily="49" charset="0"/>
                  <a:cs typeface="Courier New" pitchFamily="49" charset="0"/>
                </a:rPr>
                <a:t>HttpSession</a:t>
              </a:r>
              <a:r>
                <a:rPr lang="en-US" sz="1400" b="1" dirty="0" smtClean="0">
                  <a:latin typeface="Courier New" pitchFamily="49" charset="0"/>
                  <a:cs typeface="Courier New" pitchFamily="49" charset="0"/>
                </a:rPr>
                <a:t> </a:t>
              </a:r>
              <a:r>
                <a:rPr lang="en-US" sz="1400" b="1" dirty="0" err="1">
                  <a:latin typeface="Courier New" pitchFamily="49" charset="0"/>
                  <a:cs typeface="Courier New" pitchFamily="49" charset="0"/>
                </a:rPr>
                <a:t>newSession</a:t>
              </a:r>
              <a:r>
                <a:rPr lang="en-US" sz="1400" b="1" dirty="0">
                  <a:latin typeface="Courier New" pitchFamily="49" charset="0"/>
                  <a:cs typeface="Courier New" pitchFamily="49" charset="0"/>
                </a:rPr>
                <a:t> = </a:t>
              </a:r>
              <a:r>
                <a:rPr lang="en-US" sz="1400" b="1" dirty="0" err="1">
                  <a:latin typeface="Courier New" pitchFamily="49" charset="0"/>
                  <a:cs typeface="Courier New" pitchFamily="49" charset="0"/>
                </a:rPr>
                <a:t>request.getSession</a:t>
              </a:r>
              <a:r>
                <a:rPr lang="en-US" sz="1400" b="1" dirty="0">
                  <a:latin typeface="Courier New" pitchFamily="49" charset="0"/>
                  <a:cs typeface="Courier New" pitchFamily="49" charset="0"/>
                </a:rPr>
                <a:t>(true</a:t>
              </a:r>
              <a:r>
                <a:rPr lang="en-US" sz="1400" b="1" dirty="0" smtClean="0">
                  <a:latin typeface="Courier New" pitchFamily="49" charset="0"/>
                  <a:cs typeface="Courier New" pitchFamily="49" charset="0"/>
                </a:rPr>
                <a:t>);</a:t>
              </a:r>
            </a:p>
            <a:p>
              <a:pPr marL="0" indent="0" algn="l">
                <a:lnSpc>
                  <a:spcPct val="100000"/>
                </a:lnSpc>
                <a:spcAft>
                  <a:spcPts val="0"/>
                </a:spcAft>
                <a:buNone/>
              </a:pPr>
              <a:r>
                <a:rPr lang="en-US" sz="1400" b="1" dirty="0" smtClean="0">
                  <a:latin typeface="Courier New" pitchFamily="49" charset="0"/>
                  <a:cs typeface="Courier New" pitchFamily="49" charset="0"/>
                </a:rPr>
                <a:t>  20</a:t>
              </a:r>
            </a:p>
            <a:p>
              <a:pPr marL="0" indent="0" algn="l">
                <a:lnSpc>
                  <a:spcPct val="100000"/>
                </a:lnSpc>
                <a:spcAft>
                  <a:spcPts val="0"/>
                </a:spcAft>
                <a:buNone/>
              </a:pPr>
              <a:r>
                <a:rPr lang="en-US" sz="1400" b="1" dirty="0" smtClean="0">
                  <a:latin typeface="Courier New" pitchFamily="49" charset="0"/>
                  <a:cs typeface="Courier New" pitchFamily="49" charset="0"/>
                </a:rPr>
                <a:t>  21          </a:t>
              </a:r>
              <a:r>
                <a:rPr lang="en-US" sz="1400" b="1" dirty="0" err="1" smtClean="0">
                  <a:latin typeface="Courier New" pitchFamily="49" charset="0"/>
                  <a:cs typeface="Courier New" pitchFamily="49" charset="0"/>
                </a:rPr>
                <a:t>newSession.putValue</a:t>
              </a:r>
              <a:r>
                <a:rPr lang="en-US" sz="1400" b="1" dirty="0" smtClean="0">
                  <a:latin typeface="Courier New" pitchFamily="49" charset="0"/>
                  <a:cs typeface="Courier New" pitchFamily="49" charset="0"/>
                </a:rPr>
                <a:t>(</a:t>
              </a:r>
              <a:r>
                <a:rPr lang="en-US" sz="1400" b="1" dirty="0" smtClean="0">
                  <a:solidFill>
                    <a:schemeClr val="tx2"/>
                  </a:solidFill>
                  <a:latin typeface="Courier New" pitchFamily="49" charset="0"/>
                  <a:cs typeface="Courier New" pitchFamily="49" charset="0"/>
                </a:rPr>
                <a:t>"</a:t>
              </a:r>
              <a:r>
                <a:rPr lang="en-US" sz="1400" b="1" dirty="0" smtClean="0">
                  <a:solidFill>
                    <a:srgbClr val="0810B8"/>
                  </a:solidFill>
                  <a:latin typeface="Courier New" pitchFamily="49" charset="0"/>
                  <a:cs typeface="Courier New" pitchFamily="49" charset="0"/>
                </a:rPr>
                <a:t>login</a:t>
              </a:r>
              <a:r>
                <a:rPr lang="en-US" sz="1400" b="1" dirty="0" smtClean="0">
                  <a:solidFill>
                    <a:schemeClr val="tx2"/>
                  </a:solidFill>
                  <a:latin typeface="Courier New" pitchFamily="49" charset="0"/>
                  <a:cs typeface="Courier New" pitchFamily="49" charset="0"/>
                </a:rPr>
                <a:t>"</a:t>
              </a:r>
              <a:r>
                <a:rPr lang="en-US" sz="1400" b="1" dirty="0" smtClean="0">
                  <a:latin typeface="Courier New" pitchFamily="49" charset="0"/>
                  <a:cs typeface="Courier New" pitchFamily="49" charset="0"/>
                </a:rPr>
                <a:t>, TRUE);</a:t>
              </a:r>
            </a:p>
            <a:p>
              <a:pPr marL="0" indent="0" algn="l">
                <a:lnSpc>
                  <a:spcPct val="100000"/>
                </a:lnSpc>
                <a:spcAft>
                  <a:spcPts val="0"/>
                </a:spcAft>
                <a:buNone/>
              </a:pPr>
              <a:r>
                <a:rPr lang="en-US" sz="1400" b="0" dirty="0" smtClean="0">
                  <a:latin typeface="Courier New" pitchFamily="49" charset="0"/>
                  <a:cs typeface="Courier New" pitchFamily="49" charset="0"/>
                </a:rPr>
                <a:t>  22          </a:t>
              </a:r>
              <a:r>
                <a:rPr lang="en-US" sz="1400" b="0" dirty="0" smtClean="0">
                  <a:solidFill>
                    <a:srgbClr val="C00000"/>
                  </a:solidFill>
                  <a:latin typeface="Courier New" pitchFamily="49" charset="0"/>
                  <a:cs typeface="Courier New" pitchFamily="49" charset="0"/>
                </a:rPr>
                <a:t>return</a:t>
              </a:r>
              <a:r>
                <a:rPr lang="en-US" sz="1400" b="0" dirty="0" smtClean="0">
                  <a:latin typeface="Courier New" pitchFamily="49" charset="0"/>
                  <a:cs typeface="Courier New" pitchFamily="49" charset="0"/>
                </a:rPr>
                <a:t>(SUCCESS);</a:t>
              </a:r>
            </a:p>
            <a:p>
              <a:pPr marL="0" indent="0" algn="l">
                <a:lnSpc>
                  <a:spcPct val="100000"/>
                </a:lnSpc>
                <a:spcAft>
                  <a:spcPts val="0"/>
                </a:spcAft>
                <a:buNone/>
              </a:pPr>
              <a:r>
                <a:rPr lang="en-US" sz="1400" b="0" dirty="0" smtClean="0">
                  <a:latin typeface="Courier New" pitchFamily="49" charset="0"/>
                  <a:cs typeface="Courier New" pitchFamily="49" charset="0"/>
                </a:rPr>
                <a:t>  23       }</a:t>
              </a:r>
            </a:p>
            <a:p>
              <a:pPr marL="0" indent="0" algn="l">
                <a:lnSpc>
                  <a:spcPct val="100000"/>
                </a:lnSpc>
                <a:spcAft>
                  <a:spcPts val="0"/>
                </a:spcAft>
                <a:buNone/>
              </a:pPr>
              <a:r>
                <a:rPr lang="en-US" sz="1400" b="0" dirty="0" smtClean="0">
                  <a:latin typeface="Courier New" pitchFamily="49" charset="0"/>
                  <a:cs typeface="Courier New" pitchFamily="49" charset="0"/>
                </a:rPr>
                <a:t>  24       </a:t>
              </a:r>
              <a:r>
                <a:rPr lang="en-US" sz="1400" b="0" dirty="0" smtClean="0">
                  <a:solidFill>
                    <a:srgbClr val="C00000"/>
                  </a:solidFill>
                  <a:latin typeface="Courier New" pitchFamily="49" charset="0"/>
                  <a:cs typeface="Courier New" pitchFamily="49" charset="0"/>
                </a:rPr>
                <a:t>else</a:t>
              </a:r>
              <a:r>
                <a:rPr lang="en-US" sz="1400" b="0" dirty="0" smtClean="0">
                  <a:latin typeface="Courier New" pitchFamily="49" charset="0"/>
                  <a:cs typeface="Courier New" pitchFamily="49" charset="0"/>
                </a:rPr>
                <a:t> </a:t>
              </a:r>
              <a:r>
                <a:rPr lang="en-US" sz="1400" b="0" dirty="0" smtClean="0">
                  <a:solidFill>
                    <a:srgbClr val="C00000"/>
                  </a:solidFill>
                  <a:latin typeface="Courier New" pitchFamily="49" charset="0"/>
                  <a:cs typeface="Courier New" pitchFamily="49" charset="0"/>
                </a:rPr>
                <a:t>return</a:t>
              </a:r>
              <a:r>
                <a:rPr lang="en-US" sz="1400" b="0" dirty="0" smtClean="0">
                  <a:latin typeface="Courier New" pitchFamily="49" charset="0"/>
                  <a:cs typeface="Courier New" pitchFamily="49" charset="0"/>
                </a:rPr>
                <a:t>(FAILURE);</a:t>
              </a:r>
            </a:p>
            <a:p>
              <a:pPr marL="0" indent="0" algn="l">
                <a:lnSpc>
                  <a:spcPct val="100000"/>
                </a:lnSpc>
                <a:spcAft>
                  <a:spcPts val="0"/>
                </a:spcAft>
                <a:buNone/>
              </a:pPr>
              <a:r>
                <a:rPr lang="en-US" sz="1400" b="0" dirty="0" smtClean="0">
                  <a:latin typeface="Courier New" pitchFamily="49" charset="0"/>
                  <a:cs typeface="Courier New" pitchFamily="49" charset="0"/>
                </a:rPr>
                <a:t>  25    </a:t>
              </a:r>
              <a:r>
                <a:rPr kumimoji="0" lang="en-US" sz="1400" b="0" i="0" u="none" strike="noStrike" cap="none" normalizeH="0" dirty="0" smtClean="0">
                  <a:ln>
                    <a:noFill/>
                  </a:ln>
                  <a:effectLst/>
                  <a:latin typeface="Courier New" pitchFamily="49" charset="0"/>
                  <a:cs typeface="Courier New" pitchFamily="49" charset="0"/>
                </a:rPr>
                <a:t>}</a:t>
              </a:r>
              <a:endParaRPr kumimoji="0" lang="en-US" sz="1400" b="1" i="0" u="none" strike="noStrike" cap="none" normalizeH="0" baseline="0" dirty="0" smtClean="0">
                <a:ln>
                  <a:noFill/>
                </a:ln>
                <a:effectLst/>
              </a:endParaRPr>
            </a:p>
          </p:txBody>
        </p:sp>
        <p:cxnSp>
          <p:nvCxnSpPr>
            <p:cNvPr id="9" name="Straight Connector 8"/>
            <p:cNvCxnSpPr/>
            <p:nvPr/>
          </p:nvCxnSpPr>
          <p:spPr bwMode="auto">
            <a:xfrm rot="5400000">
              <a:off x="663963"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1157863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Documents and Settings\Admin\Рабочий стол\СПбГУТ.png"/>
          <p:cNvPicPr>
            <a:picLocks noChangeAspect="1" noChangeArrowheads="1"/>
          </p:cNvPicPr>
          <p:nvPr/>
        </p:nvPicPr>
        <p:blipFill>
          <a:blip r:embed="rId3"/>
          <a:srcRect/>
          <a:stretch>
            <a:fillRect/>
          </a:stretch>
        </p:blipFill>
        <p:spPr bwMode="auto">
          <a:xfrm>
            <a:off x="4929190" y="5500702"/>
            <a:ext cx="3143250" cy="596900"/>
          </a:xfrm>
          <a:prstGeom prst="rect">
            <a:avLst/>
          </a:prstGeom>
          <a:noFill/>
          <a:ln w="9525">
            <a:noFill/>
            <a:miter lim="800000"/>
            <a:headEnd/>
            <a:tailEnd/>
          </a:ln>
        </p:spPr>
      </p:pic>
      <p:pic>
        <p:nvPicPr>
          <p:cNvPr id="9" name="Picture 3" descr="D:\Documents and Settings\Admin\Рабочий стол\с1.png"/>
          <p:cNvPicPr>
            <a:picLocks noChangeAspect="1" noChangeArrowheads="1"/>
          </p:cNvPicPr>
          <p:nvPr/>
        </p:nvPicPr>
        <p:blipFill>
          <a:blip r:embed="rId4"/>
          <a:srcRect/>
          <a:stretch>
            <a:fillRect/>
          </a:stretch>
        </p:blipFill>
        <p:spPr bwMode="auto">
          <a:xfrm>
            <a:off x="8277228" y="5500702"/>
            <a:ext cx="160337" cy="744538"/>
          </a:xfrm>
          <a:prstGeom prst="rect">
            <a:avLst/>
          </a:prstGeom>
          <a:noFill/>
          <a:ln w="9525">
            <a:noFill/>
            <a:miter lim="800000"/>
            <a:headEnd/>
            <a:tailEnd/>
          </a:ln>
        </p:spPr>
      </p:pic>
      <p:pic>
        <p:nvPicPr>
          <p:cNvPr id="11" name="Picture 4" descr="D:\Documents and Settings\Admin\Рабочий стол\С2.png"/>
          <p:cNvPicPr>
            <a:picLocks noChangeAspect="1" noChangeArrowheads="1"/>
          </p:cNvPicPr>
          <p:nvPr/>
        </p:nvPicPr>
        <p:blipFill>
          <a:blip r:embed="rId5"/>
          <a:srcRect/>
          <a:stretch>
            <a:fillRect/>
          </a:stretch>
        </p:blipFill>
        <p:spPr bwMode="auto">
          <a:xfrm>
            <a:off x="8420103" y="5357827"/>
            <a:ext cx="209550" cy="960438"/>
          </a:xfrm>
          <a:prstGeom prst="rect">
            <a:avLst/>
          </a:prstGeom>
          <a:noFill/>
          <a:ln w="9525">
            <a:noFill/>
            <a:miter lim="800000"/>
            <a:headEnd/>
            <a:tailEnd/>
          </a:ln>
        </p:spPr>
      </p:pic>
      <p:pic>
        <p:nvPicPr>
          <p:cNvPr id="12" name="Picture 5" descr="D:\Documents and Settings\Admin\Рабочий стол\С3.png"/>
          <p:cNvPicPr>
            <a:picLocks noChangeAspect="1" noChangeArrowheads="1"/>
          </p:cNvPicPr>
          <p:nvPr/>
        </p:nvPicPr>
        <p:blipFill>
          <a:blip r:embed="rId6"/>
          <a:srcRect/>
          <a:stretch>
            <a:fillRect/>
          </a:stretch>
        </p:blipFill>
        <p:spPr bwMode="auto">
          <a:xfrm>
            <a:off x="8634415" y="5214952"/>
            <a:ext cx="214313" cy="1285875"/>
          </a:xfrm>
          <a:prstGeom prst="rect">
            <a:avLst/>
          </a:prstGeom>
          <a:noFill/>
          <a:ln w="9525">
            <a:noFill/>
            <a:miter lim="800000"/>
            <a:headEnd/>
            <a:tailEnd/>
          </a:ln>
        </p:spPr>
      </p:pic>
      <p:sp>
        <p:nvSpPr>
          <p:cNvPr id="7" name="Title 1"/>
          <p:cNvSpPr>
            <a:spLocks noGrp="1"/>
          </p:cNvSpPr>
          <p:nvPr>
            <p:ph type="title"/>
          </p:nvPr>
        </p:nvSpPr>
        <p:spPr>
          <a:xfrm>
            <a:off x="159796" y="692696"/>
            <a:ext cx="9001000" cy="533400"/>
          </a:xfrm>
        </p:spPr>
        <p:txBody>
          <a:bodyPr/>
          <a:lstStyle/>
          <a:p>
            <a:r>
              <a:rPr lang="en-US" sz="2800" dirty="0" smtClean="0">
                <a:latin typeface="Arial" panose="020B0604020202020204" pitchFamily="34" charset="0"/>
                <a:cs typeface="Arial" panose="020B0604020202020204" pitchFamily="34" charset="0"/>
              </a:rPr>
              <a:t>Authorization Words to Live By: #1</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10" name="Horizontal Scroll 6"/>
          <p:cNvSpPr/>
          <p:nvPr/>
        </p:nvSpPr>
        <p:spPr bwMode="auto">
          <a:xfrm>
            <a:off x="539552" y="1052736"/>
            <a:ext cx="67818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Every function (page) must verify authorization to access</a:t>
            </a:r>
          </a:p>
        </p:txBody>
      </p:sp>
      <p:sp>
        <p:nvSpPr>
          <p:cNvPr id="13" name="Content Placeholder 2"/>
          <p:cNvSpPr>
            <a:spLocks noGrp="1"/>
          </p:cNvSpPr>
          <p:nvPr>
            <p:ph idx="1"/>
          </p:nvPr>
        </p:nvSpPr>
        <p:spPr>
          <a:xfrm>
            <a:off x="21928" y="2204864"/>
            <a:ext cx="7817048" cy="3501752"/>
          </a:xfrm>
        </p:spPr>
        <p:txBody>
          <a:bodyPr/>
          <a:lstStyle/>
          <a:p>
            <a:pPr>
              <a:lnSpc>
                <a:spcPct val="100000"/>
              </a:lnSpc>
            </a:pPr>
            <a:endParaRPr lang="en-US" dirty="0" smtClean="0"/>
          </a:p>
          <a:p>
            <a:pPr>
              <a:lnSpc>
                <a:spcPct val="100000"/>
              </a:lnSpc>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CWE-425</a:t>
            </a:r>
            <a:r>
              <a:rPr lang="en-US" sz="2000" b="1" dirty="0" smtClean="0">
                <a:latin typeface="Arial" panose="020B0604020202020204" pitchFamily="34" charset="0"/>
                <a:cs typeface="Arial" panose="020B0604020202020204" pitchFamily="34" charset="0"/>
              </a:rPr>
              <a:t>: Direct Request ('Forced Browsing</a:t>
            </a:r>
            <a:r>
              <a:rPr lang="en-US" sz="2000" b="1" dirty="0" smtClean="0">
                <a:latin typeface="Arial" panose="020B0604020202020204" pitchFamily="34" charset="0"/>
                <a:cs typeface="Arial" panose="020B0604020202020204" pitchFamily="34" charset="0"/>
              </a:rPr>
              <a:t>')</a:t>
            </a:r>
          </a:p>
          <a:p>
            <a:pPr>
              <a:lnSpc>
                <a:spcPct val="100000"/>
              </a:lnSpc>
              <a:buFont typeface="Wingdings" panose="05000000000000000000" pitchFamily="2" charset="2"/>
              <a:buChar char="§"/>
            </a:pPr>
            <a:endParaRPr lang="en-US" dirty="0" smtClean="0"/>
          </a:p>
          <a:p>
            <a:pPr lvl="1">
              <a:lnSpc>
                <a:spcPct val="100000"/>
              </a:lnSpc>
              <a:buFont typeface="Wingdings" panose="05000000000000000000" pitchFamily="2" charset="2"/>
              <a:buChar char="Ø"/>
            </a:pPr>
            <a:r>
              <a:rPr lang="en-US" sz="1800" b="0" dirty="0" smtClean="0">
                <a:solidFill>
                  <a:schemeClr val="tx1"/>
                </a:solidFill>
              </a:rPr>
              <a:t>When access control checks are not applied consistently </a:t>
            </a:r>
            <a:r>
              <a:rPr lang="en-US" sz="1800" b="0" dirty="0">
                <a:solidFill>
                  <a:schemeClr val="tx1"/>
                </a:solidFill>
              </a:rPr>
              <a:t>(</a:t>
            </a:r>
            <a:r>
              <a:rPr lang="en-US" sz="1800" b="0" dirty="0" smtClean="0">
                <a:solidFill>
                  <a:schemeClr val="tx1"/>
                </a:solidFill>
              </a:rPr>
              <a:t>or not at all) users are able to access data or perform actions that they should not be allowed to perform. This can lead to a wide range of problems, including information exposures, denial of service, and arbitrary code execution.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15" name="Title 1"/>
          <p:cNvSpPr txBox="1">
            <a:spLocks/>
          </p:cNvSpPr>
          <p:nvPr/>
        </p:nvSpPr>
        <p:spPr>
          <a:xfrm>
            <a:off x="0" y="41854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Not Protecting All Pages – Exploit Demo</a:t>
            </a:r>
            <a:endParaRPr lang="en-US" sz="2800" dirty="0">
              <a:latin typeface="Arial" panose="020B0604020202020204" pitchFamily="34" charset="0"/>
              <a:cs typeface="Arial" panose="020B0604020202020204" pitchFamily="34" charset="0"/>
            </a:endParaRPr>
          </a:p>
        </p:txBody>
      </p:sp>
      <p:pic>
        <p:nvPicPr>
          <p:cNvPr id="16" name="Picture 3"/>
          <p:cNvPicPr>
            <a:picLocks noChangeAspect="1" noChangeArrowheads="1"/>
          </p:cNvPicPr>
          <p:nvPr/>
        </p:nvPicPr>
        <p:blipFill>
          <a:blip r:embed="rId7" cstate="print"/>
          <a:srcRect/>
          <a:stretch>
            <a:fillRect/>
          </a:stretch>
        </p:blipFill>
        <p:spPr bwMode="auto">
          <a:xfrm>
            <a:off x="179512" y="951940"/>
            <a:ext cx="6205537" cy="2722131"/>
          </a:xfrm>
          <a:prstGeom prst="rect">
            <a:avLst/>
          </a:prstGeom>
          <a:noFill/>
          <a:ln w="9525">
            <a:noFill/>
            <a:miter lim="800000"/>
            <a:headEnd/>
            <a:tailEnd/>
          </a:ln>
        </p:spPr>
      </p:pic>
      <p:pic>
        <p:nvPicPr>
          <p:cNvPr id="17"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4574"/>
          <a:stretch/>
        </p:blipFill>
        <p:spPr bwMode="auto">
          <a:xfrm>
            <a:off x="3610429" y="2971800"/>
            <a:ext cx="5033963" cy="322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539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42893"/>
            <a:ext cx="76200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Real World Example – </a:t>
            </a:r>
            <a:r>
              <a:rPr lang="en-US" sz="2800" dirty="0" err="1" smtClean="0">
                <a:latin typeface="Arial" panose="020B0604020202020204" pitchFamily="34" charset="0"/>
                <a:cs typeface="Arial" panose="020B0604020202020204" pitchFamily="34" charset="0"/>
              </a:rPr>
              <a:t>CuteFlow</a:t>
            </a:r>
            <a:r>
              <a:rPr lang="en-US" sz="2800" dirty="0" smtClean="0">
                <a:latin typeface="Arial" panose="020B0604020202020204" pitchFamily="34" charset="0"/>
                <a:cs typeface="Arial" panose="020B0604020202020204" pitchFamily="34" charset="0"/>
              </a:rPr>
              <a:t> Exploit</a:t>
            </a:r>
            <a:endParaRPr lang="en-US" sz="2800"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7" cstate="print"/>
          <a:srcRect/>
          <a:stretch>
            <a:fillRect/>
          </a:stretch>
        </p:blipFill>
        <p:spPr bwMode="auto">
          <a:xfrm>
            <a:off x="899592" y="953646"/>
            <a:ext cx="5524500" cy="2602889"/>
          </a:xfrm>
          <a:prstGeom prst="rect">
            <a:avLst/>
          </a:prstGeom>
          <a:noFill/>
          <a:ln w="9525">
            <a:noFill/>
            <a:miter lim="800000"/>
            <a:headEnd/>
            <a:tailEnd/>
          </a:ln>
        </p:spPr>
      </p:pic>
      <p:grpSp>
        <p:nvGrpSpPr>
          <p:cNvPr id="8" name="Group 13"/>
          <p:cNvGrpSpPr/>
          <p:nvPr/>
        </p:nvGrpSpPr>
        <p:grpSpPr>
          <a:xfrm>
            <a:off x="278535" y="3938587"/>
            <a:ext cx="8410575" cy="1724025"/>
            <a:chOff x="381000" y="3733800"/>
            <a:chExt cx="8410575" cy="1724025"/>
          </a:xfrm>
        </p:grpSpPr>
        <p:pic>
          <p:nvPicPr>
            <p:cNvPr id="9" name="Picture 2"/>
            <p:cNvPicPr>
              <a:picLocks noChangeAspect="1" noChangeArrowheads="1"/>
            </p:cNvPicPr>
            <p:nvPr/>
          </p:nvPicPr>
          <p:blipFill>
            <a:blip r:embed="rId8" cstate="print"/>
            <a:srcRect/>
            <a:stretch>
              <a:fillRect/>
            </a:stretch>
          </p:blipFill>
          <p:spPr bwMode="auto">
            <a:xfrm>
              <a:off x="381000" y="3733800"/>
              <a:ext cx="8410575" cy="1724025"/>
            </a:xfrm>
            <a:prstGeom prst="rect">
              <a:avLst/>
            </a:prstGeom>
            <a:noFill/>
            <a:ln w="9525">
              <a:noFill/>
              <a:miter lim="800000"/>
              <a:headEnd/>
              <a:tailEnd/>
            </a:ln>
          </p:spPr>
        </p:pic>
        <p:sp>
          <p:nvSpPr>
            <p:cNvPr id="14" name="Rectangle 11"/>
            <p:cNvSpPr/>
            <p:nvPr/>
          </p:nvSpPr>
          <p:spPr bwMode="auto">
            <a:xfrm>
              <a:off x="533400" y="4038600"/>
              <a:ext cx="4876800" cy="762000"/>
            </a:xfrm>
            <a:prstGeom prst="rect">
              <a:avLst/>
            </a:prstGeom>
            <a:noFill/>
            <a:ln w="19050" cap="flat" cmpd="sng" algn="ctr">
              <a:solidFill>
                <a:schemeClr val="accent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502558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14501" y="366074"/>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Authorization Words to Live By: #2</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8" name="Horizontal Scroll 6"/>
          <p:cNvSpPr/>
          <p:nvPr/>
        </p:nvSpPr>
        <p:spPr bwMode="auto">
          <a:xfrm>
            <a:off x="899592" y="1060286"/>
            <a:ext cx="60198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Every function (page) must verify access context</a:t>
            </a:r>
          </a:p>
        </p:txBody>
      </p:sp>
      <p:sp>
        <p:nvSpPr>
          <p:cNvPr id="14" name="Content Placeholder 2"/>
          <p:cNvSpPr txBox="1">
            <a:spLocks/>
          </p:cNvSpPr>
          <p:nvPr/>
        </p:nvSpPr>
        <p:spPr>
          <a:xfrm>
            <a:off x="14501" y="1295400"/>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latin typeface="Arial" panose="020B0604020202020204" pitchFamily="34" charset="0"/>
              <a:cs typeface="Arial" panose="020B0604020202020204" pitchFamily="34" charset="0"/>
            </a:endParaRPr>
          </a:p>
          <a:p>
            <a:pPr marL="109537" indent="0">
              <a:buNone/>
            </a:pPr>
            <a:endParaRPr lang="en-US"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CWE-639: Access Control Bypass Through User-Controlled Key</a:t>
            </a:r>
          </a:p>
          <a:p>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The system's access control functionality does not prevent one user from gaining access to another user's records by modifying the key value identifying the record. </a:t>
            </a:r>
            <a:endParaRPr lang="en-US" sz="1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558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38100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Context Change – Exploit Demo</a:t>
            </a:r>
            <a:endParaRPr lang="en-US" sz="28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4885"/>
          <a:stretch/>
        </p:blipFill>
        <p:spPr bwMode="auto">
          <a:xfrm>
            <a:off x="380999" y="1143000"/>
            <a:ext cx="5992274" cy="318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b="6139"/>
          <a:stretch/>
        </p:blipFill>
        <p:spPr bwMode="auto">
          <a:xfrm>
            <a:off x="2743200" y="2710265"/>
            <a:ext cx="6197920" cy="334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558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17742" y="38100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smtClean="0">
                <a:latin typeface="Arial" panose="020B0604020202020204" pitchFamily="34" charset="0"/>
                <a:cs typeface="Arial" panose="020B0604020202020204" pitchFamily="34" charset="0"/>
              </a:rPr>
              <a:t>Real World Example – Fidelity Canada</a:t>
            </a:r>
            <a:endParaRPr lang="en-US" sz="28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7" cstate="print"/>
          <a:srcRect/>
          <a:stretch>
            <a:fillRect/>
          </a:stretch>
        </p:blipFill>
        <p:spPr bwMode="auto">
          <a:xfrm>
            <a:off x="310952" y="976870"/>
            <a:ext cx="5448300" cy="304800"/>
          </a:xfrm>
          <a:prstGeom prst="rect">
            <a:avLst/>
          </a:prstGeom>
          <a:noFill/>
          <a:ln w="12700" cap="flat" cmpd="sng">
            <a:noFill/>
            <a:prstDash val="solid"/>
            <a:miter lim="800000"/>
            <a:headEnd/>
            <a:tailEnd/>
          </a:ln>
        </p:spPr>
      </p:pic>
      <p:pic>
        <p:nvPicPr>
          <p:cNvPr id="8" name="Picture 3"/>
          <p:cNvPicPr>
            <a:picLocks noChangeAspect="1" noChangeArrowheads="1"/>
          </p:cNvPicPr>
          <p:nvPr/>
        </p:nvPicPr>
        <p:blipFill>
          <a:blip r:embed="rId8" cstate="print"/>
          <a:srcRect/>
          <a:stretch>
            <a:fillRect/>
          </a:stretch>
        </p:blipFill>
        <p:spPr bwMode="auto">
          <a:xfrm>
            <a:off x="539552" y="1281670"/>
            <a:ext cx="4914900" cy="2752725"/>
          </a:xfrm>
          <a:prstGeom prst="rect">
            <a:avLst/>
          </a:prstGeom>
          <a:noFill/>
          <a:ln w="12700" cap="flat" cmpd="sng">
            <a:noFill/>
            <a:prstDash val="solid"/>
            <a:miter lim="800000"/>
            <a:headEnd/>
            <a:tailEnd/>
          </a:ln>
        </p:spPr>
      </p:pic>
      <p:sp>
        <p:nvSpPr>
          <p:cNvPr id="9" name="TextBox 8"/>
          <p:cNvSpPr txBox="1"/>
          <p:nvPr/>
        </p:nvSpPr>
        <p:spPr>
          <a:xfrm>
            <a:off x="310952" y="4725144"/>
            <a:ext cx="7467600" cy="1569660"/>
          </a:xfrm>
          <a:prstGeom prst="rect">
            <a:avLst/>
          </a:prstGeom>
          <a:noFill/>
        </p:spPr>
        <p:txBody>
          <a:bodyPr wrap="square" rtlCol="0">
            <a:spAutoFit/>
          </a:bodyPr>
          <a:lstStyle/>
          <a:p>
            <a:pPr algn="l">
              <a:lnSpc>
                <a:spcPct val="100000"/>
              </a:lnSpc>
              <a:spcAft>
                <a:spcPts val="0"/>
              </a:spcAft>
            </a:pPr>
            <a:r>
              <a:rPr lang="en-US" sz="1600" b="0" dirty="0" smtClean="0"/>
              <a:t>Usually, when users can directly access a PDF or other non-code file from the web server, (e.g., resource is located in the web root) there is no opportunity for authorization code to execute.</a:t>
            </a:r>
          </a:p>
          <a:p>
            <a:pPr algn="l">
              <a:lnSpc>
                <a:spcPct val="100000"/>
              </a:lnSpc>
              <a:spcAft>
                <a:spcPts val="0"/>
              </a:spcAft>
            </a:pPr>
            <a:endParaRPr lang="en-US" sz="1600" b="0" dirty="0" smtClean="0"/>
          </a:p>
          <a:p>
            <a:pPr algn="l">
              <a:lnSpc>
                <a:spcPct val="100000"/>
              </a:lnSpc>
              <a:spcAft>
                <a:spcPts val="0"/>
              </a:spcAft>
            </a:pPr>
            <a:r>
              <a:rPr lang="en-US" sz="1600" b="0" dirty="0" smtClean="0"/>
              <a:t>With a predictable structure to the filename, it only takes minutes to create a script capable of retrieving all of the statements/reports on the site!</a:t>
            </a:r>
            <a:endParaRPr lang="en-US" sz="1600" b="0" dirty="0"/>
          </a:p>
        </p:txBody>
      </p:sp>
    </p:spTree>
    <p:extLst>
      <p:ext uri="{BB962C8B-B14F-4D97-AF65-F5344CB8AC3E}">
        <p14:creationId xmlns:p14="http://schemas.microsoft.com/office/powerpoint/2010/main" val="5025584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резентация ДОД ИКСС 11.04.02">
  <a:themeElements>
    <a:clrScheme name="Другая 1">
      <a:dk1>
        <a:srgbClr val="2C2C2C"/>
      </a:dk1>
      <a:lt1>
        <a:sysClr val="window" lastClr="FFFFFF"/>
      </a:lt1>
      <a:dk2>
        <a:srgbClr val="585858"/>
      </a:dk2>
      <a:lt2>
        <a:srgbClr val="EDEDED"/>
      </a:lt2>
      <a:accent1>
        <a:srgbClr val="A6A6A6"/>
      </a:accent1>
      <a:accent2>
        <a:srgbClr val="FB8209"/>
      </a:accent2>
      <a:accent3>
        <a:srgbClr val="BF6103"/>
      </a:accent3>
      <a:accent4>
        <a:srgbClr val="C4652D"/>
      </a:accent4>
      <a:accent5>
        <a:srgbClr val="8B5D3D"/>
      </a:accent5>
      <a:accent6>
        <a:srgbClr val="5C92B5"/>
      </a:accent6>
      <a:hlink>
        <a:srgbClr val="67AFBD"/>
      </a:hlink>
      <a:folHlink>
        <a:srgbClr val="C2A874"/>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ДОД ИКСС 11.04.02</Template>
  <TotalTime>996</TotalTime>
  <Words>4512</Words>
  <Application>Microsoft Office PowerPoint</Application>
  <PresentationFormat>Экран (4:3)</PresentationFormat>
  <Paragraphs>348</Paragraphs>
  <Slides>32</Slides>
  <Notes>32</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Презентация ДОД ИКСС 11.04.02</vt:lpstr>
      <vt:lpstr>Презентация PowerPoint</vt:lpstr>
      <vt:lpstr>Презентация PowerPoint</vt:lpstr>
      <vt:lpstr>Презентация PowerPoint</vt:lpstr>
      <vt:lpstr>Authorization Words to Live By: #1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Пользователь Windows</cp:lastModifiedBy>
  <cp:revision>130</cp:revision>
  <dcterms:created xsi:type="dcterms:W3CDTF">2016-04-11T09:12:14Z</dcterms:created>
  <dcterms:modified xsi:type="dcterms:W3CDTF">2017-10-13T15:12:51Z</dcterms:modified>
</cp:coreProperties>
</file>